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F600AA-B772-4F9A-B2A3-0A780D714EB7}" v="15" dt="2025-01-20T20:17:43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A5396-84CB-0D18-1067-9F4461313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2B1137-3923-0561-6DF7-D4814BE68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0E62AC-3CFD-6C7C-1B43-6F60042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29BF-B007-4583-8355-3045B8BDA869}" type="datetimeFigureOut">
              <a:rPr lang="ru-KZ" smtClean="0"/>
              <a:t>03.02.2025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ACB84B-736C-D894-D2E3-757C386C8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34637-FCFF-3259-E673-8256DBD7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1A99C-DB7D-4BFA-A10A-0325E495454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28332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EF51F-76B8-524D-7901-92AE78952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26E7AB-BBEF-78C6-093E-476ADADE1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90272-4BA3-D079-AE84-A22C4E9CC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29BF-B007-4583-8355-3045B8BDA869}" type="datetimeFigureOut">
              <a:rPr lang="ru-KZ" smtClean="0"/>
              <a:t>03.02.2025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B02C40-859F-309C-646B-63E2B5FEA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F7F252-AFFA-5482-4B65-38A96341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1A99C-DB7D-4BFA-A10A-0325E495454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2770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12D6CC8-26AF-097A-C24F-872EF861A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7D8B6B-E9EF-7F08-CD74-7D8BE9DA3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603AB-2D11-1786-6AA0-18AB84A5A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29BF-B007-4583-8355-3045B8BDA869}" type="datetimeFigureOut">
              <a:rPr lang="ru-KZ" smtClean="0"/>
              <a:t>03.02.2025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353C6E-0F4A-4228-D6CC-5DE1DCE2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F31AE4-F9C8-43D4-2E0C-6BB664432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1A99C-DB7D-4BFA-A10A-0325E495454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6780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E1265-5679-BB84-537C-B4902075F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22DEE5-E029-3FE7-3FF0-2211E19D9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5B293F-08DB-AE3C-6BAF-01617BB2C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29BF-B007-4583-8355-3045B8BDA869}" type="datetimeFigureOut">
              <a:rPr lang="ru-KZ" smtClean="0"/>
              <a:t>03.02.2025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51598F-10FF-688B-5583-4AA284F3D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F2B47A-55BC-4CA7-0804-CE2708C66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1A99C-DB7D-4BFA-A10A-0325E495454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1527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E3E6E-1B2B-F9B1-01DA-A9C9F0FE2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7ECA73-C2E6-A0EC-602A-1AB5FFAC1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9CD2E3-9221-B775-1882-FC30F00A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29BF-B007-4583-8355-3045B8BDA869}" type="datetimeFigureOut">
              <a:rPr lang="ru-KZ" smtClean="0"/>
              <a:t>03.02.2025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387C93-8619-186E-1207-35C64735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302D63-D5BC-FF82-D83E-E541A057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1A99C-DB7D-4BFA-A10A-0325E495454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6602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EE2B3-F337-B1C6-39BD-5D776354D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0BB139-BD1C-AC1F-9864-9E8A7B122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ED13CF-BFE7-59A8-D988-FB5566091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2144E9-A458-A5A0-E35C-FE3A8D47A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29BF-B007-4583-8355-3045B8BDA869}" type="datetimeFigureOut">
              <a:rPr lang="ru-KZ" smtClean="0"/>
              <a:t>03.02.2025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4A848E-2DD5-429A-3FF2-81A279454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BE1FF8-57B9-AD81-9E3D-D5826F254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1A99C-DB7D-4BFA-A10A-0325E495454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70173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075D1-D0FA-5BD1-4278-B923F6C4F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0BDA9F-75C6-FBA5-82F3-9BA34F29C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90DFA5-42BD-08FC-402B-C5E4AE13F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B05106-3ECE-5203-F60B-BA7347A479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AB1B99-F4A6-2C8C-131F-E29EB58EA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E06BE4-1DE9-000F-1DD4-CF16DD44C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29BF-B007-4583-8355-3045B8BDA869}" type="datetimeFigureOut">
              <a:rPr lang="ru-KZ" smtClean="0"/>
              <a:t>03.02.2025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7528F2-950D-9D9A-0C20-971651A2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0A6E33-A9EB-A886-3389-34BFE84C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1A99C-DB7D-4BFA-A10A-0325E495454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19849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89387-83BE-7C58-9DB1-CCC1C18A0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577407-2ABC-C6A5-327F-7DDC2C950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29BF-B007-4583-8355-3045B8BDA869}" type="datetimeFigureOut">
              <a:rPr lang="ru-KZ" smtClean="0"/>
              <a:t>03.02.2025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45063E-D27B-12CC-6645-3909ED8B9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FF630F-BB40-AAA7-1DD0-D7C0041A6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1A99C-DB7D-4BFA-A10A-0325E495454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35147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690A14-E387-9FD4-4C3D-D99C24F9A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29BF-B007-4583-8355-3045B8BDA869}" type="datetimeFigureOut">
              <a:rPr lang="ru-KZ" smtClean="0"/>
              <a:t>03.02.2025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B70E7D-7DB6-CD92-47D4-5D270D1F8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DDA699-93C1-F2FA-A17E-47709B72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1A99C-DB7D-4BFA-A10A-0325E495454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5448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82D30-0488-1DE3-E2F1-92D082C5F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9E652E-4C8C-5618-1F8B-B245AC801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46C898-E5EA-AEED-0171-4E35F93EC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A2201C-D92A-B628-DF06-4FCC371CD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29BF-B007-4583-8355-3045B8BDA869}" type="datetimeFigureOut">
              <a:rPr lang="ru-KZ" smtClean="0"/>
              <a:t>03.02.2025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8A815D-B41A-026B-9493-5A4B427D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AC471C-835B-A1D7-BC4C-1AB5CD98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1A99C-DB7D-4BFA-A10A-0325E495454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3705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91E41-CC46-C398-10F1-B04EA32FE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C4E292-55B3-8209-A578-C416EB7DB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7D83D3-EA1B-C2A8-3411-7A2B9D67F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E539C2-47B4-DC59-F1CC-01C525AB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29BF-B007-4583-8355-3045B8BDA869}" type="datetimeFigureOut">
              <a:rPr lang="ru-KZ" smtClean="0"/>
              <a:t>03.02.2025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504E2A-A02C-86DA-5084-F22E43D1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EC2B77-975D-079E-1007-B72E946C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1A99C-DB7D-4BFA-A10A-0325E495454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5892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0C045-5ABE-174D-5FBB-707E9987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307930-DC71-4265-7D6B-70F0FF072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717638-1C4B-403D-2A65-D0C96ADF66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0029BF-B007-4583-8355-3045B8BDA869}" type="datetimeFigureOut">
              <a:rPr lang="ru-KZ" smtClean="0"/>
              <a:t>03.02.2025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A1BEA9-37D2-0E08-E612-4BE22EC50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C35C08-8C0E-3604-E84D-E9744CF8D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C1A99C-DB7D-4BFA-A10A-0325E495454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2047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A931BD1-BC1D-77AC-9A1D-C028F186D805}"/>
              </a:ext>
            </a:extLst>
          </p:cNvPr>
          <p:cNvSpPr txBox="1"/>
          <p:nvPr/>
        </p:nvSpPr>
        <p:spPr>
          <a:xfrm>
            <a:off x="4510088" y="0"/>
            <a:ext cx="2647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Зерттеу дегеніміз не?</a:t>
            </a:r>
            <a:endParaRPr lang="ru-KZ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C043C7-5042-73E3-1E21-ABB9C00E4C05}"/>
              </a:ext>
            </a:extLst>
          </p:cNvPr>
          <p:cNvSpPr txBox="1"/>
          <p:nvPr/>
        </p:nvSpPr>
        <p:spPr>
          <a:xfrm>
            <a:off x="5705475" y="323672"/>
            <a:ext cx="648652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600" dirty="0"/>
              <a:t>Бұл білім іздеу – белгілі бір тақырып бойынша маңызды ақпаратты ғылыми және жүйелі түрде іздеу – білімнің кез келген саласында жаңа фактілерді мұқият зерттеу – жаңалық ашу саяхаты және т.б.</a:t>
            </a:r>
            <a:endParaRPr lang="en-US" sz="1600" dirty="0"/>
          </a:p>
          <a:p>
            <a:r>
              <a:rPr lang="kk-KZ" sz="1600" dirty="0"/>
              <a:t>Белгісіз нәрсе бізді бетпе-бет кездестіргенде, бізге берілген қызығушылық инстинкті оны толық түсіну үшін зерттеуге итермелейді. Белгісізді тану үшін қолданатын әдісімізді зерттеу деп атауға болады.</a:t>
            </a:r>
          </a:p>
          <a:p>
            <a:r>
              <a:rPr lang="kk-KZ" sz="1600" dirty="0"/>
              <a:t>Зерттеу – бұл мәселелерді анықтау және қайта анықтау, гипотезалар немесе ұсынылған шешімдерді тұжырымдау; деректерді жинау, ұйымдастыру және бағалау; қорытындылар жасау және тұжырымдарға жету; және соңында тұжырымдарды мұқият сынақтан өткізіп, олардың жасалған гипотезаға сәйкес келетінін анықтау.</a:t>
            </a:r>
          </a:p>
          <a:p>
            <a:r>
              <a:rPr lang="kk-KZ" sz="1600" dirty="0"/>
              <a:t>Зерттеу – бұл шындықты тану процесі, ол зерттеу, бақылау, салыстыру және тәжірибе жасау арқылы жүзеге асады. Белгілі бір мәселенің шешімін табу үшін объективті және жүйелі әдістерді қолдану – бұл зерттеу. Жалпылау жасау және теорияны қалыптастыруға бағытталған жүйелі көзқарас та зерттеуге жатады.</a:t>
            </a:r>
          </a:p>
          <a:p>
            <a:r>
              <a:rPr lang="kk-KZ" sz="1600" dirty="0"/>
              <a:t>Жалпы алғанда, зерттеу – мәселені анықтаудан, гипотезаны тұжырымдаудан, фактілер мен деректерді жинаудан, оларды талдаудан және белгілі бір қорытындыларға келуден тұратын жүйелі әдіс. Бұл қорытындылар мәселенің шешімі немесе теориялық тұжырымдар түрінде болуы мүмкін.</a:t>
            </a:r>
          </a:p>
          <a:p>
            <a:r>
              <a:rPr lang="kk-KZ" sz="1600" dirty="0"/>
              <a:t>Қолданылатын әдістер білім саласына байланысты әртүрлі болуы мүмкін: әдебиет, тіл, өнер, әлеуметтік ғылымдар, жаратылыстану ғылымдары және инженерия.</a:t>
            </a:r>
          </a:p>
        </p:txBody>
      </p:sp>
      <p:pic>
        <p:nvPicPr>
          <p:cNvPr id="3" name="Рисунок 2" descr="Изображение выглядит как искусство, снимок экрана, человек, свет&#10;&#10;Автоматически созданное описание">
            <a:extLst>
              <a:ext uri="{FF2B5EF4-FFF2-40B4-BE49-F238E27FC236}">
                <a16:creationId xmlns:a16="http://schemas.microsoft.com/office/drawing/2014/main" id="{B7704A77-4459-88C0-5A94-F86C5E3FA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6" y="798520"/>
            <a:ext cx="5544387" cy="55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00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EF905-3021-BC9C-5CDD-7FBB214DA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0CA902-6859-A61B-8DE2-EA6CBF34238E}"/>
              </a:ext>
            </a:extLst>
          </p:cNvPr>
          <p:cNvSpPr txBox="1"/>
          <p:nvPr/>
        </p:nvSpPr>
        <p:spPr>
          <a:xfrm>
            <a:off x="2085975" y="-47625"/>
            <a:ext cx="902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Зерттеу жетекшісін (ғылыми кеңесшіні) таңдауда неге назар аудару керек?</a:t>
            </a:r>
            <a:endParaRPr lang="ru-KZ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657A4C-56DA-69CE-5A03-35B497232DBC}"/>
              </a:ext>
            </a:extLst>
          </p:cNvPr>
          <p:cNvSpPr txBox="1"/>
          <p:nvPr/>
        </p:nvSpPr>
        <p:spPr>
          <a:xfrm>
            <a:off x="0" y="216932"/>
            <a:ext cx="1219200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300" dirty="0"/>
              <a:t>Идеал зерттеу жетекшісі келесі қасиеттерге ие болуы мүмкін:</a:t>
            </a:r>
          </a:p>
          <a:p>
            <a:pPr>
              <a:buFont typeface="+mj-lt"/>
              <a:buAutoNum type="arabicPeriod"/>
            </a:pPr>
            <a:r>
              <a:rPr lang="kk-KZ" sz="1300" b="1" dirty="0"/>
              <a:t>Зерттеушімен ортақ ғылыми мүдделері болуы</a:t>
            </a:r>
            <a:endParaRPr lang="kk-KZ" sz="1300" dirty="0"/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Зерттеу жетекшісі мен зерттеушінің ғылыми қызығушылықтары сәйкес болған жағдайда жұмыс әлдеқайда қызықты әрі өнімді болады.</a:t>
            </a:r>
          </a:p>
          <a:p>
            <a:pPr>
              <a:buFont typeface="+mj-lt"/>
              <a:buAutoNum type="arabicPeriod"/>
            </a:pPr>
            <a:r>
              <a:rPr lang="kk-KZ" sz="1300" b="1" dirty="0"/>
              <a:t>Ұлттық немесе халықаралық деңгейде беделді болуы</a:t>
            </a:r>
            <a:endParaRPr lang="kk-KZ" sz="1300" dirty="0"/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Зерттеу жұмысы аяқталған соң, зерттеуші жұмыс іздеуге кіріседі. Бұл кезде жетекшінің ғылыми беделі мен кәсіби байланыстары </a:t>
            </a:r>
            <a:r>
              <a:rPr lang="kk-KZ" sz="1300" b="1" dirty="0"/>
              <a:t>зерттеушіге жаңа мүмкіндіктер ашуда маңызды рөл атқара алады</a:t>
            </a:r>
            <a:r>
              <a:rPr lang="kk-KZ" sz="13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Сонымен қатар, жетекші бастапқы кезеңде зерттеу процесін басқарады, сондықтан оның </a:t>
            </a:r>
            <a:r>
              <a:rPr lang="kk-KZ" sz="1300" b="1" dirty="0"/>
              <a:t>сапалы зерттеу жүргізу дағдысы</a:t>
            </a:r>
            <a:r>
              <a:rPr lang="kk-KZ" sz="1300" dirty="0"/>
              <a:t> болуы өте маңызды.</a:t>
            </a:r>
          </a:p>
          <a:p>
            <a:pPr>
              <a:buFont typeface="+mj-lt"/>
              <a:buAutoNum type="arabicPeriod"/>
            </a:pPr>
            <a:r>
              <a:rPr lang="kk-KZ" sz="1300" b="1" dirty="0"/>
              <a:t>Ғылыми гранттарды иеленуі</a:t>
            </a:r>
            <a:endParaRPr lang="kk-KZ" sz="1300" dirty="0"/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Егер зерттеуші оқуы кезінде оқытушылық немесе зерттеу ассистенті ретінде жұмыс істесе, онда жетекшінің гранттық қаржыландыруы </a:t>
            </a:r>
            <a:r>
              <a:rPr lang="kk-KZ" sz="1300" b="1" dirty="0"/>
              <a:t>зерттеу ассистенті ретінде қолдау алуға мүмкіндік беруі мүмкін</a:t>
            </a:r>
            <a:r>
              <a:rPr lang="kk-KZ" sz="13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Тіпті егер зерттеуші стипендия алып немесе сыртқы жұмыспен қамтылған болса да, гранттық қолдау жетекшінің </a:t>
            </a:r>
            <a:r>
              <a:rPr lang="kk-KZ" sz="1300" b="1" dirty="0"/>
              <a:t>зерттеу жүргізудегі қабілетінің көрсеткіші</a:t>
            </a:r>
            <a:r>
              <a:rPr lang="kk-KZ" sz="1300" dirty="0"/>
              <a:t> болып табылады.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Алайда, </a:t>
            </a:r>
            <a:r>
              <a:rPr lang="kk-KZ" sz="1300" b="1" dirty="0"/>
              <a:t>таза математика</a:t>
            </a:r>
            <a:r>
              <a:rPr lang="kk-KZ" sz="1300" dirty="0"/>
              <a:t> сияқты кейбір салаларда ғылыми ассистенттік орындар сирек кездеседі.</a:t>
            </a:r>
          </a:p>
          <a:p>
            <a:pPr>
              <a:buFont typeface="+mj-lt"/>
              <a:buAutoNum type="arabicPeriod"/>
            </a:pPr>
            <a:r>
              <a:rPr lang="kk-KZ" sz="1300" b="1" dirty="0"/>
              <a:t>Бұрын студенттерді табысты бағыттап, дайындаған болуы</a:t>
            </a:r>
            <a:endParaRPr lang="kk-KZ" sz="1300" dirty="0"/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Зерттеуші </a:t>
            </a:r>
            <a:r>
              <a:rPr lang="kk-KZ" sz="1300" b="1" dirty="0"/>
              <a:t>зерттеу жүргізуде жаңа адам</a:t>
            </a:r>
            <a:r>
              <a:rPr lang="kk-KZ" sz="1300" dirty="0"/>
              <a:t>, сондықтан жетекшінің </a:t>
            </a:r>
            <a:r>
              <a:rPr lang="kk-KZ" sz="1300" b="1" dirty="0"/>
              <a:t>зерттеу студенттерімен жұмыс істеу тәжірибесі</a:t>
            </a:r>
            <a:r>
              <a:rPr lang="kk-KZ" sz="1300" dirty="0"/>
              <a:t> болуы үлкен көмек береді.</a:t>
            </a:r>
          </a:p>
          <a:p>
            <a:pPr>
              <a:buFont typeface="+mj-lt"/>
              <a:buAutoNum type="arabicPeriod"/>
            </a:pPr>
            <a:r>
              <a:rPr lang="kk-KZ" sz="1300" b="1" dirty="0"/>
              <a:t>Әділ және әдістемелі жетекші болуы</a:t>
            </a:r>
            <a:endParaRPr lang="kk-KZ" sz="1300" dirty="0"/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Зерттеуші </a:t>
            </a:r>
            <a:r>
              <a:rPr lang="kk-KZ" sz="1300" b="1" dirty="0"/>
              <a:t>еңбегі еленбейтін</a:t>
            </a:r>
            <a:r>
              <a:rPr lang="kk-KZ" sz="1300" dirty="0"/>
              <a:t>, студенттерінен </a:t>
            </a:r>
            <a:r>
              <a:rPr lang="kk-KZ" sz="1300" b="1" dirty="0"/>
              <a:t>жеті жылдық зерттеу жасауды талап ететін</a:t>
            </a:r>
            <a:r>
              <a:rPr lang="kk-KZ" sz="1300" dirty="0"/>
              <a:t>, немесе </a:t>
            </a:r>
            <a:r>
              <a:rPr lang="kk-KZ" sz="1300" b="1" dirty="0"/>
              <a:t>студенттерді ынталандырып, қолдай алмайтын</a:t>
            </a:r>
            <a:r>
              <a:rPr lang="kk-KZ" sz="1300" dirty="0"/>
              <a:t> жетекшіні таңдаудан аулақ болуы керек.</a:t>
            </a:r>
          </a:p>
          <a:p>
            <a:pPr>
              <a:buFont typeface="+mj-lt"/>
              <a:buAutoNum type="arabicPeriod"/>
            </a:pPr>
            <a:r>
              <a:rPr lang="kk-KZ" sz="1300" b="1" dirty="0"/>
              <a:t>ЖОО-да тұрақты түрде жұмыс істеуі</a:t>
            </a:r>
            <a:endParaRPr lang="kk-KZ" sz="1300" dirty="0"/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Егер жетекші зерттеушінің </a:t>
            </a:r>
            <a:r>
              <a:rPr lang="kk-KZ" sz="1300" b="1" dirty="0"/>
              <a:t>диссертациясын аяқтағанға дейін басқа университетке ауысса</a:t>
            </a:r>
            <a:r>
              <a:rPr lang="kk-KZ" sz="1300" dirty="0"/>
              <a:t>, бұл зерттеуші үшін </a:t>
            </a:r>
            <a:r>
              <a:rPr lang="kk-KZ" sz="1300" b="1" dirty="0"/>
              <a:t>үлкен қиындық тудыруы мүмкін</a:t>
            </a:r>
            <a:r>
              <a:rPr lang="kk-KZ" sz="13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Мұндай жағдайда зерттеуші жетекшісімен бірге </a:t>
            </a:r>
            <a:r>
              <a:rPr lang="kk-KZ" sz="1300" b="1" dirty="0"/>
              <a:t>басқа университетке көшуі</a:t>
            </a:r>
            <a:r>
              <a:rPr lang="kk-KZ" sz="1300" dirty="0"/>
              <a:t> немесе </a:t>
            </a:r>
            <a:r>
              <a:rPr lang="kk-KZ" sz="1300" b="1" dirty="0"/>
              <a:t>жаңа жетекші табуы</a:t>
            </a:r>
            <a:r>
              <a:rPr lang="kk-KZ" sz="1300" dirty="0"/>
              <a:t> қажет болады, бұл өте қиын жағдай болуы мүмкін.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Сондай-ақ, жетекші </a:t>
            </a:r>
            <a:r>
              <a:rPr lang="kk-KZ" sz="1300" b="1" dirty="0"/>
              <a:t>саббатикалық демалысқа (уақытша ғылыми іссапарға)</a:t>
            </a:r>
            <a:r>
              <a:rPr lang="kk-KZ" sz="1300" dirty="0"/>
              <a:t> кетсе, белгілі бір кезеңде онымен байланысу қиынға соғуы мүмкін.</a:t>
            </a:r>
          </a:p>
          <a:p>
            <a:pPr>
              <a:buFont typeface="+mj-lt"/>
              <a:buAutoNum type="arabicPeriod"/>
            </a:pPr>
            <a:r>
              <a:rPr lang="kk-KZ" sz="1300" b="1" dirty="0"/>
              <a:t>Жетекші зерттеушіге ұнайтын және құрметке лайық адам болуы</a:t>
            </a:r>
            <a:endParaRPr lang="kk-KZ" sz="1300" dirty="0"/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Зерттеуші бұл адаммен </a:t>
            </a:r>
            <a:r>
              <a:rPr lang="kk-KZ" sz="1300" b="1" dirty="0"/>
              <a:t>оқуын аяқтағанға дейін тығыз жұмыс істейді</a:t>
            </a:r>
            <a:r>
              <a:rPr lang="kk-KZ" sz="1300" dirty="0"/>
              <a:t>, тіпті оқу аяқталған соң да қарым-қатынас жалғасады.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Сондықтан, зерттеуші мен жетекші арасындағы қарым-қатынас </a:t>
            </a:r>
            <a:r>
              <a:rPr lang="kk-KZ" sz="1300" b="1" dirty="0"/>
              <a:t>ыңғайлы әрі сенімді</a:t>
            </a:r>
            <a:r>
              <a:rPr lang="kk-KZ" sz="1300" dirty="0"/>
              <a:t> болған жағдайда зерттеу процесі тиімдірек болады.</a:t>
            </a:r>
          </a:p>
          <a:p>
            <a:pPr>
              <a:buFont typeface="+mj-lt"/>
              <a:buAutoNum type="arabicPeriod"/>
            </a:pPr>
            <a:r>
              <a:rPr lang="kk-KZ" sz="1300" b="1" dirty="0"/>
              <a:t>Белсенді зерттеу тобының болуы</a:t>
            </a:r>
            <a:endParaRPr lang="kk-KZ" sz="1300" dirty="0"/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Зерттеуші </a:t>
            </a:r>
            <a:r>
              <a:rPr lang="kk-KZ" sz="1300" b="1" dirty="0"/>
              <a:t>жоғары деңгейлі студенттерден көп нәрсе үйрене алады</a:t>
            </a:r>
            <a:r>
              <a:rPr lang="kk-KZ" sz="1300" dirty="0"/>
              <a:t>, ал ұқсас тақырыптармен айналысатын </a:t>
            </a:r>
            <a:r>
              <a:rPr lang="kk-KZ" sz="1300" b="1" dirty="0"/>
              <a:t>ынталы зерттеушілер тобында жұмыс істеу өте ынталандырушы</a:t>
            </a:r>
            <a:r>
              <a:rPr lang="kk-KZ" sz="1300" dirty="0"/>
              <a:t> фактор болуы мүмкін.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300" dirty="0"/>
              <a:t>Дегенмен, </a:t>
            </a:r>
            <a:r>
              <a:rPr lang="kk-KZ" sz="1300" b="1" dirty="0"/>
              <a:t>зерттеу тобы тым үлкен болса</a:t>
            </a:r>
            <a:r>
              <a:rPr lang="kk-KZ" sz="1300" dirty="0"/>
              <a:t>, жетекшімен жеке уақыт аз болуы мүмкін. Мұндай жағдайда зерттеуші көбінесе </a:t>
            </a:r>
            <a:r>
              <a:rPr lang="kk-KZ" sz="1300" b="1" dirty="0"/>
              <a:t>постдокторант немесе тәжірибелі докторанттармен жұмыс істеуге мәжбүр болады</a:t>
            </a:r>
            <a:r>
              <a:rPr lang="kk-KZ" sz="1300" dirty="0"/>
              <a:t>.</a:t>
            </a:r>
          </a:p>
          <a:p>
            <a:r>
              <a:rPr lang="kk-KZ" sz="1300" dirty="0"/>
              <a:t>Зерттеу жетекшісін таңдау – </a:t>
            </a:r>
            <a:r>
              <a:rPr lang="kk-KZ" sz="1300" b="1" dirty="0"/>
              <a:t>зерттеушінің болашақ мансабы үшін маңызды шешім</a:t>
            </a:r>
            <a:r>
              <a:rPr lang="kk-KZ" sz="1300" dirty="0"/>
              <a:t>. Сондықтан, жоғарыда аталған факторларды ескере отырып, дұрыс таңдау жасау өте маңызды.</a:t>
            </a:r>
          </a:p>
        </p:txBody>
      </p:sp>
    </p:spTree>
    <p:extLst>
      <p:ext uri="{BB962C8B-B14F-4D97-AF65-F5344CB8AC3E}">
        <p14:creationId xmlns:p14="http://schemas.microsoft.com/office/powerpoint/2010/main" val="1790694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5519D-33FC-B6F1-BBF8-A3CBCBDB8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D1638-776F-9699-E882-E26F560018FC}"/>
              </a:ext>
            </a:extLst>
          </p:cNvPr>
          <p:cNvSpPr txBox="1"/>
          <p:nvPr/>
        </p:nvSpPr>
        <p:spPr>
          <a:xfrm>
            <a:off x="4007669" y="47625"/>
            <a:ext cx="546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Зерттеу жетекшісін қалай табуға болады?</a:t>
            </a:r>
            <a:endParaRPr lang="ru-KZ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178F9-98F1-1402-E432-D21AD2C19022}"/>
              </a:ext>
            </a:extLst>
          </p:cNvPr>
          <p:cNvSpPr txBox="1"/>
          <p:nvPr/>
        </p:nvSpPr>
        <p:spPr>
          <a:xfrm>
            <a:off x="171450" y="569357"/>
            <a:ext cx="1184909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500" dirty="0"/>
              <a:t>Зерттеуші университетке келгенге дейін </a:t>
            </a:r>
            <a:r>
              <a:rPr lang="kk-KZ" sz="1500" b="1" dirty="0"/>
              <a:t>өзінің ғылыми қызығушылықтарына сәйкес келетін белсенді зерттеушілерді анықтауы керек</a:t>
            </a:r>
            <a:r>
              <a:rPr lang="kk-KZ" sz="1500" dirty="0"/>
              <a:t>. Енді олардың әрқайсысын </a:t>
            </a:r>
            <a:r>
              <a:rPr lang="kk-KZ" sz="1500" b="1" dirty="0"/>
              <a:t>потенциалды жетекші ретінде қарастырып</a:t>
            </a:r>
            <a:r>
              <a:rPr lang="kk-KZ" sz="1500" dirty="0"/>
              <a:t>, алдыңғы бөлімде келтірілген критерийлер бойынша бағалау қажет.</a:t>
            </a:r>
          </a:p>
          <a:p>
            <a:r>
              <a:rPr lang="kk-KZ" sz="1500" b="1" dirty="0"/>
              <a:t>Зерттеу жетекшісін табу үшін қандай әдістерді қолдануға болады?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Университеттің ғылыми қызметі туралы ақпараттарды зерттеу</a:t>
            </a:r>
            <a:endParaRPr lang="kk-KZ" sz="1500" dirty="0"/>
          </a:p>
          <a:p>
            <a:pPr marL="742950" lvl="1" indent="-285750">
              <a:buFont typeface="+mj-lt"/>
              <a:buAutoNum type="arabicPeriod"/>
            </a:pPr>
            <a:r>
              <a:rPr lang="kk-KZ" sz="1500" dirty="0"/>
              <a:t>Кафедраның жылдық есептері, </a:t>
            </a:r>
            <a:r>
              <a:rPr lang="en-US" sz="1500" b="1" dirty="0"/>
              <a:t>Science Citation Index, Math Reviews,</a:t>
            </a:r>
            <a:r>
              <a:rPr lang="en-US" sz="1500" dirty="0"/>
              <a:t> </a:t>
            </a:r>
            <a:r>
              <a:rPr lang="kk-KZ" sz="1500" dirty="0"/>
              <a:t>және электрондық ресурстар </a:t>
            </a:r>
            <a:r>
              <a:rPr lang="kk-KZ" sz="1500" b="1" dirty="0"/>
              <a:t>жетекшінің соңғы жарияланымдарын табуға көмектеседі</a:t>
            </a:r>
            <a:r>
              <a:rPr lang="kk-KZ" sz="15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500" dirty="0"/>
              <a:t>Зерттеуші осы жарияланымдардың бірнешеуін оқып, оларды </a:t>
            </a:r>
            <a:r>
              <a:rPr lang="kk-KZ" sz="1500" b="1" dirty="0"/>
              <a:t>жеткілікті деңгейде түсініп</a:t>
            </a:r>
            <a:r>
              <a:rPr lang="kk-KZ" sz="1500" dirty="0"/>
              <a:t>, ақылға қонымды сұрақтар қоя алуы керек. Сонымен қатар, </a:t>
            </a:r>
            <a:r>
              <a:rPr lang="kk-KZ" sz="1500" b="1" dirty="0"/>
              <a:t>бұл жұмыстардың болашақтағы зерттеу бағыттарына қалай әсер ететінін талдауы қажет</a:t>
            </a:r>
            <a:r>
              <a:rPr lang="kk-KZ" sz="1500" dirty="0"/>
              <a:t>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Потенциалды жетекшілермен жеке танысу</a:t>
            </a:r>
            <a:endParaRPr lang="kk-KZ" sz="1500" dirty="0"/>
          </a:p>
          <a:p>
            <a:pPr marL="742950" lvl="1" indent="-285750">
              <a:buFont typeface="+mj-lt"/>
              <a:buAutoNum type="arabicPeriod"/>
            </a:pPr>
            <a:r>
              <a:rPr lang="kk-KZ" sz="1500" b="1" dirty="0"/>
              <a:t>Олардың курстарын тыңдау</a:t>
            </a:r>
            <a:r>
              <a:rPr lang="kk-KZ" sz="1500" dirty="0"/>
              <a:t>,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500" b="1" dirty="0"/>
              <a:t>Олардың семинарларына қатысу</a:t>
            </a:r>
            <a:r>
              <a:rPr lang="kk-KZ" sz="1500" dirty="0"/>
              <a:t>,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500" b="1" dirty="0"/>
              <a:t>Кеңсе сағаттарына немесе кездесу арқылы сұхбаттасу</a:t>
            </a:r>
            <a:r>
              <a:rPr lang="kk-KZ" sz="1500" dirty="0"/>
              <a:t> арқылы жетекшінің зерттеу бағыттарын талқылау.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500" dirty="0"/>
              <a:t>Жетекшіден </a:t>
            </a:r>
            <a:r>
              <a:rPr lang="kk-KZ" sz="1500" b="1" dirty="0"/>
              <a:t>оқуға арналған маңызды мақалалар сұрау</a:t>
            </a:r>
            <a:r>
              <a:rPr lang="kk-KZ" sz="1500" dirty="0"/>
              <a:t> пайдалы болуы мүмкін.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Басқа студенттермен әңгімелесу</a:t>
            </a:r>
            <a:endParaRPr lang="kk-KZ" sz="1500" dirty="0"/>
          </a:p>
          <a:p>
            <a:pPr marL="742950" lvl="1" indent="-285750">
              <a:buFont typeface="+mj-lt"/>
              <a:buAutoNum type="arabicPeriod"/>
            </a:pPr>
            <a:r>
              <a:rPr lang="kk-KZ" sz="1500" dirty="0"/>
              <a:t>Басқа студенттерден </a:t>
            </a:r>
            <a:r>
              <a:rPr lang="kk-KZ" sz="1500" b="1" dirty="0"/>
              <a:t>жетекшінің жұмыс әдістері, оқыту стилі және қолдау деңгейі</a:t>
            </a:r>
            <a:r>
              <a:rPr lang="kk-KZ" sz="1500" dirty="0"/>
              <a:t> туралы пікір алу.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Құрметті оқытушылардан немесе кафедраның магистратура/докторантура бөлімі кеңесшілерінен кеңес алу</a:t>
            </a:r>
            <a:endParaRPr lang="kk-KZ" sz="1500" dirty="0"/>
          </a:p>
          <a:p>
            <a:pPr marL="742950" lvl="1" indent="-285750">
              <a:buFont typeface="+mj-lt"/>
              <a:buAutoNum type="arabicPeriod"/>
            </a:pPr>
            <a:r>
              <a:rPr lang="kk-KZ" sz="1500" dirty="0"/>
              <a:t>Тәжірибелі профессорлардан </a:t>
            </a:r>
            <a:r>
              <a:rPr lang="kk-KZ" sz="1500" b="1" dirty="0"/>
              <a:t>жетекшіні таңдау бойынша ұсыныстар алу</a:t>
            </a:r>
            <a:r>
              <a:rPr lang="kk-KZ" sz="1500" dirty="0"/>
              <a:t>.</a:t>
            </a:r>
          </a:p>
          <a:p>
            <a:r>
              <a:rPr lang="kk-KZ" sz="1500" b="1" dirty="0"/>
              <a:t>Жақсы жетекшіні қалай тануға болады?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Белгілі журналдарда жарияланған мықты ғылыми мақалалары бар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Ғылыми гранттар мен қаржыландыруға ие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Оқытушылық тәжірибесі жақсы және студенттерге қолдау көрсетеді</a:t>
            </a:r>
            <a:r>
              <a:rPr lang="kk-KZ" sz="1500" dirty="0"/>
              <a:t>.</a:t>
            </a:r>
          </a:p>
          <a:p>
            <a:r>
              <a:rPr lang="kk-KZ" sz="1500" dirty="0"/>
              <a:t>Егер зерттеуші өзіне </a:t>
            </a:r>
            <a:r>
              <a:rPr lang="kk-KZ" sz="1500" b="1" dirty="0"/>
              <a:t>қолайлы ғылыми жетекші тапса</a:t>
            </a:r>
            <a:r>
              <a:rPr lang="kk-KZ" sz="1500" dirty="0"/>
              <a:t>, </a:t>
            </a:r>
            <a:r>
              <a:rPr lang="kk-KZ" sz="1500" b="1" dirty="0"/>
              <a:t>онымен жұмыс істеу туралы ресми түрде сұрауы керек</a:t>
            </a:r>
            <a:r>
              <a:rPr lang="kk-KZ" sz="1500" dirty="0"/>
              <a:t>. Егер жетекші </a:t>
            </a:r>
            <a:r>
              <a:rPr lang="kk-KZ" sz="1500" b="1" dirty="0"/>
              <a:t>"жоқ" деп жауап берсе</a:t>
            </a:r>
            <a:r>
              <a:rPr lang="kk-KZ" sz="1500" dirty="0"/>
              <a:t>, көңілін түсірмей, басқа жетекшіні іздеу қажет.</a:t>
            </a:r>
          </a:p>
          <a:p>
            <a:r>
              <a:rPr lang="kk-KZ" sz="1500" b="1" dirty="0"/>
              <a:t>Жақсы жетекшілер әрдайым сұранысқа ие</a:t>
            </a:r>
            <a:r>
              <a:rPr lang="kk-KZ" sz="1500" dirty="0"/>
              <a:t>, бірақ </a:t>
            </a:r>
            <a:r>
              <a:rPr lang="kk-KZ" sz="1500" b="1" dirty="0"/>
              <a:t>тым көп студент алатын болса, олардың сапалы жетекшілік ету мүмкіндігі азаяды</a:t>
            </a:r>
            <a:r>
              <a:rPr lang="kk-KZ" sz="1500" dirty="0"/>
              <a:t>. Сондықтан, </a:t>
            </a:r>
            <a:r>
              <a:rPr lang="kk-KZ" sz="1500" b="1" dirty="0"/>
              <a:t>басқа нұсқаларды да қарастырып, дұрыс таңдау жасау өте маңызды</a:t>
            </a:r>
            <a:r>
              <a:rPr lang="kk-KZ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8300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9D4FB-C42E-49D2-C7AB-14DD2ABC1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C93DB-4F1A-7AC8-7065-70EB790BF758}"/>
              </a:ext>
            </a:extLst>
          </p:cNvPr>
          <p:cNvSpPr txBox="1"/>
          <p:nvPr/>
        </p:nvSpPr>
        <p:spPr>
          <a:xfrm>
            <a:off x="3064694" y="-9525"/>
            <a:ext cx="715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Зерттеу жетекшісі мен зерттеуші арасындағы қарым-қатынас</a:t>
            </a:r>
            <a:endParaRPr lang="ru-KZ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682F9-EAC7-A345-6FBE-F3004A686AB5}"/>
              </a:ext>
            </a:extLst>
          </p:cNvPr>
          <p:cNvSpPr txBox="1"/>
          <p:nvPr/>
        </p:nvSpPr>
        <p:spPr>
          <a:xfrm>
            <a:off x="0" y="331232"/>
            <a:ext cx="1223962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/>
              <a:t>Зерттеу жетекшісі мен зерттеушінің қарым-қатынасын </a:t>
            </a:r>
            <a:r>
              <a:rPr lang="kk-KZ" sz="1200" b="1" dirty="0"/>
              <a:t>ата-ана мен бала арасындағы қарым-қатынасқа</a:t>
            </a:r>
            <a:r>
              <a:rPr lang="kk-KZ" sz="1200" dirty="0"/>
              <a:t> теңеуге болады.</a:t>
            </a:r>
          </a:p>
          <a:p>
            <a:r>
              <a:rPr lang="kk-KZ" sz="1200" b="1" dirty="0"/>
              <a:t>Бастапқы кезеңде</a:t>
            </a:r>
            <a:r>
              <a:rPr lang="kk-KZ" sz="1200" dirty="0"/>
              <a:t> бала толықтай ата-анасына тәуелді болады және оның барлық іс-әрекеттерін ата-анасы бағыттайды. Дәл сол сияқты, зерттеу жұмысын жаңа бастаған студент </a:t>
            </a:r>
            <a:r>
              <a:rPr lang="kk-KZ" sz="1200" b="1" dirty="0"/>
              <a:t>жетекшінің мұқият бақылауын қажет етеді</a:t>
            </a:r>
            <a:r>
              <a:rPr lang="kk-KZ" sz="1200" dirty="0"/>
              <a:t>, жетекші оған </a:t>
            </a:r>
            <a:r>
              <a:rPr lang="kk-KZ" sz="1200" b="1" dirty="0"/>
              <a:t>қандай мақалаларды оқу керек және қандай тапсырмаларды орындау керек</a:t>
            </a:r>
            <a:r>
              <a:rPr lang="kk-KZ" sz="1200" dirty="0"/>
              <a:t> екенін көрсетіп отырады.</a:t>
            </a:r>
          </a:p>
          <a:p>
            <a:r>
              <a:rPr lang="kk-KZ" sz="1200" b="1" dirty="0"/>
              <a:t>Уақыт өте келе</a:t>
            </a:r>
            <a:r>
              <a:rPr lang="kk-KZ" sz="1200" dirty="0"/>
              <a:t>, бала </a:t>
            </a:r>
            <a:r>
              <a:rPr lang="kk-KZ" sz="1200" b="1" dirty="0"/>
              <a:t>өз бетінше әрекет ете бастайды</a:t>
            </a:r>
            <a:r>
              <a:rPr lang="kk-KZ" sz="1200" dirty="0"/>
              <a:t>. Сол сияқты, зерттеуші </a:t>
            </a:r>
            <a:r>
              <a:rPr lang="kk-KZ" sz="1200" b="1" dirty="0"/>
              <a:t>қызықты зерттеу сұрақтарын өздігінен қойып</a:t>
            </a:r>
            <a:r>
              <a:rPr lang="kk-KZ" sz="1200" dirty="0"/>
              <a:t>, өз жұмысын белгілі бір деңгейде </a:t>
            </a:r>
            <a:r>
              <a:rPr lang="kk-KZ" sz="1200" b="1" dirty="0"/>
              <a:t>дербес бағыттай алады</a:t>
            </a:r>
            <a:r>
              <a:rPr lang="kk-KZ" sz="1200" dirty="0"/>
              <a:t>. Дегенмен, бұл кезеңде де жетекші </a:t>
            </a:r>
            <a:r>
              <a:rPr lang="kk-KZ" sz="1200" b="1" dirty="0"/>
              <a:t>идеяларды бағалаушы және бағыттаушы маңызды рөл атқарады</a:t>
            </a:r>
            <a:r>
              <a:rPr lang="kk-KZ" sz="1200" dirty="0"/>
              <a:t>.</a:t>
            </a:r>
          </a:p>
          <a:p>
            <a:r>
              <a:rPr lang="kk-KZ" sz="1200" b="1" dirty="0"/>
              <a:t>Өтпелі кезеңде</a:t>
            </a:r>
            <a:r>
              <a:rPr lang="kk-KZ" sz="1200" dirty="0"/>
              <a:t> (академиялық «жасөспірімдік шақта») </a:t>
            </a:r>
            <a:r>
              <a:rPr lang="kk-KZ" sz="1200" b="1" dirty="0"/>
              <a:t>келіспеушіліктер туындауы мүмкін</a:t>
            </a:r>
            <a:r>
              <a:rPr lang="kk-K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dirty="0"/>
              <a:t>Зерттеуші оқу кезеңінің жақында аяқталатынын және алдағы уақытта </a:t>
            </a:r>
            <a:r>
              <a:rPr lang="kk-KZ" sz="1200" b="1" dirty="0"/>
              <a:t>өз бетінше жұмыс істей білу керектігін түсінеді</a:t>
            </a:r>
            <a:r>
              <a:rPr lang="kk-K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dirty="0"/>
              <a:t>Кейде зерттеуші жетекшінің «араласуы» жұмысты аяқтауға кедергі келтіретіндей сезінуі мүмкін, </a:t>
            </a:r>
            <a:r>
              <a:rPr lang="kk-KZ" sz="1200" b="1" dirty="0"/>
              <a:t>бірақ ол өз зерттеуін объективті бағалай алатын деңгейге әлі жетпеген болуы ықтимал</a:t>
            </a:r>
            <a:r>
              <a:rPr lang="kk-K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dirty="0"/>
              <a:t>Бұл кезеңде </a:t>
            </a:r>
            <a:r>
              <a:rPr lang="kk-KZ" sz="1200" b="1" dirty="0"/>
              <a:t>тәуелсіздік қорқынышты болуы мүмкін</a:t>
            </a:r>
            <a:r>
              <a:rPr lang="kk-KZ" sz="1200" dirty="0"/>
              <a:t>, бірақ </a:t>
            </a:r>
            <a:r>
              <a:rPr lang="kk-KZ" sz="1200" b="1" dirty="0"/>
              <a:t>жетекшіге толық тәуелді болу да зерттеушіні мазасыздандыруы мүмкін</a:t>
            </a:r>
            <a:r>
              <a:rPr lang="kk-KZ" sz="1200" dirty="0"/>
              <a:t>, нәтижесінде көңілсіздік пен стресс артуы мүмкін.</a:t>
            </a:r>
          </a:p>
          <a:p>
            <a:r>
              <a:rPr lang="kk-KZ" sz="1200" b="1" dirty="0"/>
              <a:t>Кәсіби жетілу кезеңінде</a:t>
            </a:r>
            <a:r>
              <a:rPr lang="kk-KZ" sz="1200" dirty="0"/>
              <a:t> жетекші мен зерттеуші арасындағы қарым-қатынас </a:t>
            </a:r>
            <a:r>
              <a:rPr lang="kk-KZ" sz="1200" b="1" dirty="0"/>
              <a:t>қайта қалыптасады</a:t>
            </a:r>
            <a:r>
              <a:rPr lang="kk-K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dirty="0"/>
              <a:t>Академиялық білім алу процесі барысында </a:t>
            </a:r>
            <a:r>
              <a:rPr lang="kk-KZ" sz="1200" b="1" dirty="0"/>
              <a:t>зерттеуші жетекшінің әріптесіне айналады</a:t>
            </a:r>
            <a:r>
              <a:rPr lang="kk-K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dirty="0"/>
              <a:t>Олар бірлесіп жұмыс істей беруі мүмкін немесе зерттеуші жеке жолын жалғастыруы мүмкін.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dirty="0"/>
              <a:t>Дегенмен, </a:t>
            </a:r>
            <a:r>
              <a:rPr lang="kk-KZ" sz="1200" b="1" dirty="0"/>
              <a:t>болашақтағы қарым-қатынас өзара құрметке негізделуі керек</a:t>
            </a:r>
            <a:r>
              <a:rPr lang="kk-KZ" sz="12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200" dirty="0"/>
              <a:t>Зерттеуші жетекшісіне </a:t>
            </a:r>
            <a:r>
              <a:rPr lang="kk-KZ" sz="1200" b="1" dirty="0"/>
              <a:t>кәсіби қалыптасуына қосқан үлесі үшін алғыс білдіреді</a:t>
            </a:r>
            <a:r>
              <a:rPr lang="kk-KZ" sz="12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200" dirty="0"/>
              <a:t>Жетекші өз кезегінде </a:t>
            </a:r>
            <a:r>
              <a:rPr lang="kk-KZ" sz="1200" b="1" dirty="0"/>
              <a:t>зерттеушінің жетістіктерін мақтан тұтады</a:t>
            </a:r>
            <a:r>
              <a:rPr lang="kk-KZ" sz="1200" dirty="0"/>
              <a:t>.</a:t>
            </a:r>
          </a:p>
          <a:p>
            <a:r>
              <a:rPr lang="kk-KZ" sz="1200" b="1" dirty="0"/>
              <a:t>Жетекші мен зерттеушінің тиімді жұмыс істеу стилін дамытуы маңызды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dirty="0"/>
              <a:t>Кейбір адамдарға </a:t>
            </a:r>
            <a:r>
              <a:rPr lang="kk-KZ" sz="1200" b="1" dirty="0"/>
              <a:t>апта сайын тұрақты кездесулер өткізу</a:t>
            </a:r>
            <a:r>
              <a:rPr lang="kk-KZ" sz="1200" dirty="0"/>
              <a:t> пайдалы, өйткені бұл студентті </a:t>
            </a:r>
            <a:r>
              <a:rPr lang="kk-KZ" sz="1200" b="1" dirty="0"/>
              <a:t>өткен аптадағы жетістіктерін талдап, қорытынды жасауға</a:t>
            </a:r>
            <a:r>
              <a:rPr lang="kk-KZ" sz="1200" dirty="0"/>
              <a:t> немесе </a:t>
            </a:r>
            <a:r>
              <a:rPr lang="kk-KZ" sz="1200" b="1" dirty="0"/>
              <a:t>прогрестің жоқтығын түсіндіруге</a:t>
            </a:r>
            <a:r>
              <a:rPr lang="kk-KZ" sz="1200" dirty="0"/>
              <a:t> мәжбүрлейді.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dirty="0"/>
              <a:t>Кейбір жетекшілер кездейсоқ </a:t>
            </a:r>
            <a:r>
              <a:rPr lang="kk-KZ" sz="1200" b="1" dirty="0"/>
              <a:t>дәлізде кездесулерге сүйенеді</a:t>
            </a:r>
            <a:r>
              <a:rPr lang="kk-K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dirty="0"/>
              <a:t>Кейбір жетекшілер </a:t>
            </a:r>
            <a:r>
              <a:rPr lang="kk-KZ" sz="1200" b="1" dirty="0"/>
              <a:t>апта сайын топтық жиналыстар өткізеді</a:t>
            </a:r>
            <a:r>
              <a:rPr lang="kk-KZ" sz="1200" dirty="0"/>
              <a:t>, онда әр студент </a:t>
            </a:r>
            <a:r>
              <a:rPr lang="kk-KZ" sz="1200" b="1" dirty="0"/>
              <a:t>өзінің жетістіктері туралы айтады</a:t>
            </a:r>
            <a:r>
              <a:rPr lang="kk-KZ" sz="1200" dirty="0"/>
              <a:t>, ал қалғандары </a:t>
            </a:r>
            <a:r>
              <a:rPr lang="kk-KZ" sz="1200" b="1" dirty="0"/>
              <a:t>пікір білдіреді</a:t>
            </a:r>
            <a:r>
              <a:rPr lang="kk-K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dirty="0"/>
              <a:t>Кейбір жетекшілер студенттерден </a:t>
            </a:r>
            <a:r>
              <a:rPr lang="kk-KZ" sz="1200" b="1" dirty="0"/>
              <a:t>семинарлар мен ғылыми мақалалар талқылайтын кездесулерге қатысуды</a:t>
            </a:r>
            <a:r>
              <a:rPr lang="kk-KZ" sz="1200" dirty="0"/>
              <a:t> талап етеді.</a:t>
            </a:r>
          </a:p>
          <a:p>
            <a:r>
              <a:rPr lang="kk-KZ" sz="1200" b="1" dirty="0"/>
              <a:t>Егер зерттеуші өз жұмысында қиындықтарға тап болса, не істеуі керек?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b="1" dirty="0"/>
              <a:t>Қосымша кездесулерді сұрау</a:t>
            </a:r>
            <a:r>
              <a:rPr lang="kk-K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b="1" dirty="0"/>
              <a:t>Жетекшіге электрондық хат жіберіп, бағыт-бағдар сұрау</a:t>
            </a:r>
            <a:r>
              <a:rPr lang="kk-K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b="1" dirty="0"/>
              <a:t>Басқа сенімді оқытушылармен немесе студенттермен кеңесу</a:t>
            </a:r>
            <a:r>
              <a:rPr lang="kk-KZ" sz="1200" dirty="0"/>
              <a:t>.</a:t>
            </a:r>
          </a:p>
          <a:p>
            <a:r>
              <a:rPr lang="kk-KZ" sz="1200" b="1" dirty="0"/>
              <a:t>Келіспеушіліктерді қалай шешуге болады?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dirty="0"/>
              <a:t>Кез келген қарым-қатынаста </a:t>
            </a:r>
            <a:r>
              <a:rPr lang="kk-KZ" sz="1200" b="1" dirty="0"/>
              <a:t>келіспеушіліктер орын алуы мүмкін</a:t>
            </a:r>
            <a:r>
              <a:rPr lang="kk-KZ" sz="1200" dirty="0"/>
              <a:t>, сондықтан оларды </a:t>
            </a:r>
            <a:r>
              <a:rPr lang="kk-KZ" sz="1200" b="1" dirty="0"/>
              <a:t>ашық талқылау маңызды</a:t>
            </a:r>
            <a:r>
              <a:rPr lang="kk-KZ" sz="1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b="1" dirty="0"/>
              <a:t>Мәдени және буындық айырмашылықтар</a:t>
            </a:r>
            <a:r>
              <a:rPr lang="kk-KZ" sz="1200" dirty="0"/>
              <a:t> кейде түсінбеушілікке әкелуі мүмкін, бірақ олар анықталған кезде оңай шешіледі.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200" dirty="0"/>
              <a:t>Кейде басқа оқытушылар немесе студенттер </a:t>
            </a:r>
            <a:r>
              <a:rPr lang="kk-KZ" sz="1200" b="1" dirty="0"/>
              <a:t>көмекші кеңестер бере алады</a:t>
            </a:r>
            <a:r>
              <a:rPr lang="kk-KZ" sz="1200" dirty="0"/>
              <a:t>.</a:t>
            </a:r>
          </a:p>
          <a:p>
            <a:r>
              <a:rPr lang="kk-KZ" sz="1200" b="1" dirty="0"/>
              <a:t>Егер қарым-қатынас дұрыс жұмыс істемесе</a:t>
            </a:r>
          </a:p>
          <a:p>
            <a:r>
              <a:rPr lang="kk-KZ" sz="1200" dirty="0"/>
              <a:t>Кейбір жағдайларда, зерттеуші мен жетекші арасындағы қарым-қатынас </a:t>
            </a:r>
            <a:r>
              <a:rPr lang="kk-KZ" sz="1200" b="1" dirty="0"/>
              <a:t>нәтижелі болмауы мүмкін</a:t>
            </a:r>
            <a:r>
              <a:rPr lang="kk-KZ" sz="1200" dirty="0"/>
              <a:t>. Мұндай жағдайда, зерттеуші </a:t>
            </a:r>
            <a:r>
              <a:rPr lang="kk-KZ" sz="1200" b="1" dirty="0"/>
              <a:t>басқа жетекші іздеуі керек</a:t>
            </a:r>
            <a:r>
              <a:rPr lang="kk-KZ" sz="1200" dirty="0"/>
              <a:t>, бірақ </a:t>
            </a:r>
            <a:r>
              <a:rPr lang="kk-KZ" sz="1200" b="1" dirty="0"/>
              <a:t>алдыңғы жетекшімен мүмкіндігінше жақсы қарым-қатынасты сақтау маңызды</a:t>
            </a:r>
            <a:r>
              <a:rPr lang="kk-KZ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5578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C9929-7F00-BE8D-89AD-512430A0B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870F02-9E66-5FA1-5158-9F65442E1174}"/>
              </a:ext>
            </a:extLst>
          </p:cNvPr>
          <p:cNvSpPr txBox="1"/>
          <p:nvPr/>
        </p:nvSpPr>
        <p:spPr>
          <a:xfrm>
            <a:off x="4007669" y="47625"/>
            <a:ext cx="546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Тақырып таңдау және зерттеуді бастау</a:t>
            </a:r>
            <a:endParaRPr lang="ru-KZ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ABBBBF-942F-13E2-3A6A-6986EAB1E876}"/>
              </a:ext>
            </a:extLst>
          </p:cNvPr>
          <p:cNvSpPr txBox="1"/>
          <p:nvPr/>
        </p:nvSpPr>
        <p:spPr>
          <a:xfrm>
            <a:off x="342901" y="764024"/>
            <a:ext cx="1184909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500" dirty="0"/>
              <a:t>Ғылыми зерттеудің кейбір кезеңдері басқаларына қарағанда қиынырақ, және </a:t>
            </a:r>
            <a:r>
              <a:rPr lang="kk-KZ" sz="1500" b="1" dirty="0"/>
              <a:t>зерттеу тақырыбын таңдау</a:t>
            </a:r>
            <a:r>
              <a:rPr lang="kk-KZ" sz="1500" dirty="0"/>
              <a:t> – көптеген студенттер үшін </a:t>
            </a:r>
            <a:r>
              <a:rPr lang="kk-KZ" sz="1500" b="1" dirty="0"/>
              <a:t>ең үлкен кедергілердің бірі</a:t>
            </a:r>
            <a:r>
              <a:rPr lang="kk-KZ" sz="1500" dirty="0"/>
              <a:t>.</a:t>
            </a:r>
          </a:p>
          <a:p>
            <a:r>
              <a:rPr lang="kk-KZ" sz="1500" b="1" dirty="0"/>
              <a:t>Идеал зерттеу тақырыбының сипаттамалары</a:t>
            </a:r>
            <a:r>
              <a:rPr lang="kk-KZ" sz="1500" dirty="0"/>
              <a:t> кейде бір-біріне қайшы келуі мүмкін: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Тақырып өзекті болуы керек</a:t>
            </a:r>
            <a:r>
              <a:rPr lang="kk-KZ" sz="1500" dirty="0"/>
              <a:t>. Бұрын жүргізілген зерттеулер </a:t>
            </a:r>
            <a:r>
              <a:rPr lang="kk-KZ" sz="1500" b="1" dirty="0"/>
              <a:t>студенттің зерттеу мәселесін аяқтауға қолайлы жағдай жасауы тиіс</a:t>
            </a:r>
            <a:r>
              <a:rPr lang="kk-KZ" sz="1500" dirty="0"/>
              <a:t>, сонымен қатар бұл </a:t>
            </a:r>
            <a:r>
              <a:rPr lang="kk-KZ" sz="1500" b="1" dirty="0"/>
              <a:t>белсенді зерттеліп жатқан сала болуы керек</a:t>
            </a:r>
            <a:r>
              <a:rPr lang="kk-KZ" sz="1500" dirty="0"/>
              <a:t>, болашақта </a:t>
            </a:r>
            <a:r>
              <a:rPr lang="kk-KZ" sz="1500" b="1" dirty="0"/>
              <a:t>зерттеуді жалғастыруға және жұмысқа орналасуға мүмкіндік беруі қажет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Алайда, егер зерттеу бағыты тым танымал және зерттеушілермен толып кеткен болса</a:t>
            </a:r>
            <a:r>
              <a:rPr lang="kk-KZ" sz="1500" dirty="0"/>
              <a:t>, студент </a:t>
            </a:r>
            <a:r>
              <a:rPr lang="kk-KZ" sz="1500" b="1" dirty="0"/>
              <a:t>"бәсекелес" мықты зерттеушілердің тез жұмыс істеуіне байланысты өз тақырыбынан айырылып қалу қаупіне</a:t>
            </a:r>
            <a:r>
              <a:rPr lang="kk-KZ" sz="1500" dirty="0"/>
              <a:t> ұшырауы мүмкін. Мұндай жағдайда студент </a:t>
            </a:r>
            <a:r>
              <a:rPr lang="kk-KZ" sz="1500" b="1" dirty="0"/>
              <a:t>зерттеуін қайта бастауға мәжбүр болады</a:t>
            </a:r>
            <a:r>
              <a:rPr lang="kk-KZ" sz="1500" dirty="0"/>
              <a:t> (бұл өте қиын жағдай) немесе </a:t>
            </a:r>
            <a:r>
              <a:rPr lang="kk-KZ" sz="1500" b="1" dirty="0"/>
              <a:t>бірлескен жарияланым жасауға</a:t>
            </a:r>
            <a:r>
              <a:rPr lang="kk-KZ" sz="1500" dirty="0"/>
              <a:t> мәжбүр болуы мүмкін (бұл пайдалы болуы да мүмкін, бірақ кейде ыңғайсыздық туғызады).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Зерттеу нақты нәтижелерге жетуге бағытталуы тиіс</a:t>
            </a:r>
            <a:r>
              <a:rPr lang="kk-KZ" sz="1500" dirty="0"/>
              <a:t>, және студент бұл нәтижелерді </a:t>
            </a:r>
            <a:r>
              <a:rPr lang="kk-KZ" sz="1500" b="1" dirty="0"/>
              <a:t>өзінің еңбегі ретінде көрсете алуы қажет</a:t>
            </a:r>
            <a:r>
              <a:rPr lang="kk-KZ" sz="15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500" dirty="0"/>
              <a:t>Егер зерттеуші </a:t>
            </a:r>
            <a:r>
              <a:rPr lang="kk-KZ" sz="1500" b="1" dirty="0"/>
              <a:t>өте үлкен жоба аясында тек шағын тапсырманы орындаса</a:t>
            </a:r>
            <a:r>
              <a:rPr lang="kk-KZ" sz="1500" dirty="0"/>
              <a:t>, немесе жұмысы </a:t>
            </a:r>
            <a:r>
              <a:rPr lang="kk-KZ" sz="1500" b="1" dirty="0"/>
              <a:t>толығымен жетекшімен байланыстырылса</a:t>
            </a:r>
            <a:r>
              <a:rPr lang="kk-KZ" sz="1500" dirty="0"/>
              <a:t>, </a:t>
            </a:r>
            <a:r>
              <a:rPr lang="kk-KZ" sz="1500" b="1" dirty="0"/>
              <a:t>оның мансаптық мүмкіндіктері шектелуі мүмкін</a:t>
            </a:r>
            <a:r>
              <a:rPr lang="kk-KZ" sz="15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500" dirty="0"/>
              <a:t>Сонымен қатар, </a:t>
            </a:r>
            <a:r>
              <a:rPr lang="kk-KZ" sz="1500" b="1" dirty="0"/>
              <a:t>ұжымдық жұмысқа тым көп адам қатысса</a:t>
            </a:r>
            <a:r>
              <a:rPr lang="kk-KZ" sz="1500" dirty="0"/>
              <a:t>, зерттеушінің </a:t>
            </a:r>
            <a:r>
              <a:rPr lang="kk-KZ" sz="1500" b="1" dirty="0"/>
              <a:t>жеке үлесі байқалмай қалуы мүмкін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Алайда, зерттеуді толықтай оқшау түрде жүргізу мүмкін емес</a:t>
            </a:r>
            <a:r>
              <a:rPr lang="kk-KZ" sz="1500" dirty="0"/>
              <a:t>. Егер зерттеуші </a:t>
            </a:r>
            <a:r>
              <a:rPr lang="kk-KZ" sz="1500" b="1" dirty="0"/>
              <a:t>ұқсас тақырыптармен айналысатын топсыз жұмыс істесе</a:t>
            </a:r>
            <a:r>
              <a:rPr lang="kk-KZ" sz="1500" dirty="0"/>
              <a:t>, бұл процесті </a:t>
            </a:r>
            <a:r>
              <a:rPr lang="kk-KZ" sz="1500" b="1" dirty="0"/>
              <a:t>біршама қиындатады</a:t>
            </a:r>
            <a:r>
              <a:rPr lang="kk-KZ" sz="1500" dirty="0"/>
              <a:t>. Басқа зерттеушілермен </a:t>
            </a:r>
            <a:r>
              <a:rPr lang="kk-KZ" sz="1500" b="1" dirty="0"/>
              <a:t>код алмасу, идеялар талқылау және тәжірибе бөлісу мүмкіндігі өте маңызды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Ең үздік диссертациялар шығармашылықтың жоғары деңгейін көрсетеді</a:t>
            </a:r>
            <a:r>
              <a:rPr lang="kk-KZ" sz="1500" dirty="0"/>
              <a:t> – көбінесе олар </a:t>
            </a:r>
            <a:r>
              <a:rPr lang="kk-KZ" sz="1500" b="1" dirty="0"/>
              <a:t>тәжірибелік және зерттеушілік сипатқа ие болады</a:t>
            </a:r>
            <a:r>
              <a:rPr lang="kk-KZ" sz="15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500" dirty="0"/>
              <a:t>Бастапқыда </a:t>
            </a:r>
            <a:r>
              <a:rPr lang="kk-KZ" sz="1500" b="1" dirty="0"/>
              <a:t>идеялардың қалай дамитыны түсініксіз болуы мүмкін</a:t>
            </a:r>
            <a:r>
              <a:rPr lang="kk-KZ" sz="1500" dirty="0"/>
              <a:t>, бірақ </a:t>
            </a:r>
            <a:r>
              <a:rPr lang="kk-KZ" sz="1500" b="1" dirty="0"/>
              <a:t>жаңа зерттеу жолдары әрдайым қызықты</a:t>
            </a:r>
            <a:r>
              <a:rPr lang="kk-KZ" sz="15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500" b="1" dirty="0"/>
              <a:t>Сонымен қатар, бірнеше жылға арналған зерттеу жоспары өте құнды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Студент тақырыбы өзіне ұнауы керек</a:t>
            </a:r>
            <a:r>
              <a:rPr lang="kk-KZ" sz="1500" dirty="0"/>
              <a:t>, өйткені ол </a:t>
            </a:r>
            <a:r>
              <a:rPr lang="kk-KZ" sz="1500" b="1" dirty="0"/>
              <a:t>алдыдағы бірнеше жылын осы зерттеумен өткізеді</a:t>
            </a:r>
            <a:r>
              <a:rPr lang="kk-KZ" sz="15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500" b="1" dirty="0"/>
              <a:t>Бірақ, тақырып қаншалықты қызықты болса да, егер жетекші ол бағытта жұмыс істеуге дайын болмаса, онда ол идеалды тақырып бола алмайды</a:t>
            </a:r>
            <a:r>
              <a:rPr lang="kk-KZ" sz="1500" dirty="0"/>
              <a:t>.</a:t>
            </a:r>
          </a:p>
          <a:p>
            <a:r>
              <a:rPr lang="kk-KZ" sz="1500" b="1" dirty="0"/>
              <a:t>Осылайша, зерттеу тақырыбын таңдауда ымыра қажет!</a:t>
            </a:r>
            <a:endParaRPr lang="kk-KZ" sz="1500" dirty="0"/>
          </a:p>
          <a:p>
            <a:endParaRPr lang="kk-KZ" sz="1500" dirty="0"/>
          </a:p>
        </p:txBody>
      </p:sp>
    </p:spTree>
    <p:extLst>
      <p:ext uri="{BB962C8B-B14F-4D97-AF65-F5344CB8AC3E}">
        <p14:creationId xmlns:p14="http://schemas.microsoft.com/office/powerpoint/2010/main" val="3099077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D339B-EA35-42DD-66CC-00A0DF543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302BED-8DF0-E2C5-2EF7-D8772036AB44}"/>
              </a:ext>
            </a:extLst>
          </p:cNvPr>
          <p:cNvSpPr txBox="1"/>
          <p:nvPr/>
        </p:nvSpPr>
        <p:spPr>
          <a:xfrm>
            <a:off x="4502970" y="-19050"/>
            <a:ext cx="284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Зерттеу идеяларын табу</a:t>
            </a:r>
            <a:endParaRPr lang="ru-KZ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0C15FC-1450-C443-9B47-9CF1A60212CE}"/>
              </a:ext>
            </a:extLst>
          </p:cNvPr>
          <p:cNvSpPr txBox="1"/>
          <p:nvPr/>
        </p:nvSpPr>
        <p:spPr>
          <a:xfrm>
            <a:off x="-19051" y="178832"/>
            <a:ext cx="12296775" cy="721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b="1" dirty="0"/>
              <a:t>Белсенді оқырман және тыңдаушы болу</a:t>
            </a:r>
          </a:p>
          <a:p>
            <a:r>
              <a:rPr lang="kk-KZ" sz="1400" dirty="0"/>
              <a:t>Дәстүрлі дәріс курстарында </a:t>
            </a:r>
            <a:r>
              <a:rPr lang="kk-KZ" sz="1400" b="1" dirty="0"/>
              <a:t>пассивті түрде білім алу</a:t>
            </a:r>
            <a:r>
              <a:rPr lang="kk-KZ" sz="1400" dirty="0"/>
              <a:t> қалыптасқан. Алайда, зерттеумен айналысқанда </a:t>
            </a:r>
            <a:r>
              <a:rPr lang="kk-KZ" sz="1400" b="1" dirty="0"/>
              <a:t>белсенді және сыни тұрғыдан ойлау стиліне көшу өте маңызды</a:t>
            </a:r>
            <a:r>
              <a:rPr lang="kk-KZ" sz="1400" dirty="0"/>
              <a:t>.</a:t>
            </a:r>
          </a:p>
          <a:p>
            <a:r>
              <a:rPr lang="kk-KZ" sz="1400" dirty="0"/>
              <a:t>Техникалық материалды оқығанда, бағдарламалық жасақтаманы бағалағанда немесе зерттеу баяндамасын тыңдағанда келесі маңызды сұрақтарды қою қажет: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Автор идеяларды қайдан алған сияқты көрінеді?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Бұл зерттеу нақты қандай нәтижелерге қол жеткізді?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Бұл жұмыс осы саладағы басқа зерттеулермен қалай байланысты?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Осы зерттеуді әрі қарай дамыту үшін қандай келесі қадамдар жасалуы мүмкін?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Қатысты басқа салалардағы қандай идеялар осы тақырыпқа қолданылуы мүмкін?</a:t>
            </a:r>
            <a:endParaRPr lang="kk-KZ" sz="1400" dirty="0"/>
          </a:p>
          <a:p>
            <a:r>
              <a:rPr lang="kk-KZ" sz="1400" dirty="0"/>
              <a:t>Кейбір зерттеушілер үшін </a:t>
            </a:r>
            <a:r>
              <a:rPr lang="kk-KZ" sz="1400" b="1" dirty="0"/>
              <a:t>оқыған және тыңдаған ғылыми материалдар бойынша жазба жүргізу</a:t>
            </a:r>
            <a:r>
              <a:rPr lang="kk-KZ" sz="1400" dirty="0"/>
              <a:t> пайдалы әдіс болып табылады. </a:t>
            </a:r>
            <a:r>
              <a:rPr lang="kk-KZ" sz="1400" b="1" dirty="0"/>
              <a:t>Бұл жазбаларды белгілі бір уақыт өткен соң қайта қарап шығу</a:t>
            </a:r>
            <a:r>
              <a:rPr lang="kk-KZ" sz="1400" dirty="0"/>
              <a:t> арқылы, зерттеулер арасында </a:t>
            </a:r>
            <a:r>
              <a:rPr lang="kk-KZ" sz="1400" b="1" dirty="0"/>
              <a:t>ортақ байланыстарды табу</a:t>
            </a:r>
            <a:r>
              <a:rPr lang="kk-KZ" sz="1400" dirty="0"/>
              <a:t> мүмкіндігі артады.</a:t>
            </a:r>
          </a:p>
          <a:p>
            <a:r>
              <a:rPr lang="kk-KZ" sz="1400" b="1" dirty="0"/>
              <a:t>Өзіңді ғылыми зерттеуге бейімдеу</a:t>
            </a:r>
          </a:p>
          <a:p>
            <a:r>
              <a:rPr lang="kk-KZ" sz="1400" dirty="0"/>
              <a:t>Зерттеуші </a:t>
            </a:r>
            <a:r>
              <a:rPr lang="kk-KZ" sz="1400" b="1" dirty="0"/>
              <a:t>аптасына белгілі бір уақытты зерттеу идеяларын қалыптастыруға арнауы керек</a:t>
            </a:r>
            <a:r>
              <a:rPr lang="kk-KZ" sz="1400" dirty="0"/>
              <a:t>. Бұл үдерісті жеделдетуге көмектесетін бірнеше әдістер: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Аптасына кемінде бір рет кітапханаға барып, өз саласындағы жетекші журналдардың рефераттарын оқу</a:t>
            </a:r>
            <a:r>
              <a:rPr lang="kk-KZ" sz="1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400" dirty="0"/>
              <a:t>Осыдан кейін зерттеуші </a:t>
            </a:r>
            <a:r>
              <a:rPr lang="kk-KZ" sz="1400" b="1" dirty="0"/>
              <a:t>бір-екі мақаланы тереңірек оқып, талдауы</a:t>
            </a:r>
            <a:r>
              <a:rPr lang="kk-KZ" sz="1400" dirty="0"/>
              <a:t> қажет.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Электрондық ресурстарды немесе кітапханаларды пайдалана отырып, өз саласындағы ғылыми-техникалық есептерді іздеу</a:t>
            </a:r>
            <a:r>
              <a:rPr lang="kk-KZ" sz="1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400" dirty="0"/>
              <a:t>Зерттеуші бұл материалдарды </a:t>
            </a:r>
            <a:r>
              <a:rPr lang="kk-KZ" sz="1400" b="1" dirty="0"/>
              <a:t>іріктеп оқып, сыни бағалау жүргізуі тиіс</a:t>
            </a:r>
            <a:r>
              <a:rPr lang="kk-KZ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Ғылыми семинарлар мен коллоквиумдарға қатысу</a:t>
            </a:r>
            <a:r>
              <a:rPr lang="kk-KZ" sz="1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400" dirty="0"/>
              <a:t>Тыңдау және бағалау арқылы </a:t>
            </a:r>
            <a:r>
              <a:rPr lang="kk-KZ" sz="1400" b="1" dirty="0"/>
              <a:t>зерттеу мәселелеріне сыни тұрғыдан қарауды үйрену</a:t>
            </a:r>
            <a:r>
              <a:rPr lang="kk-KZ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Жеке ғылыми күнделік жүргізу</a:t>
            </a:r>
            <a:r>
              <a:rPr lang="kk-KZ" sz="1400" dirty="0"/>
              <a:t>, оған оқылған материалдар мен қойылған сұрақтарды жазу.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400" dirty="0"/>
              <a:t>6 айдан кейін осы жазбаларды қайта қараған кезде, зерттеуші </a:t>
            </a:r>
            <a:r>
              <a:rPr lang="kk-KZ" sz="1400" b="1" dirty="0"/>
              <a:t>кейбір идеялардың бастапқыда түсініксіз болғанымен, кейін маңызды бола бастағанын байқауы мүмкін</a:t>
            </a:r>
            <a:r>
              <a:rPr lang="kk-KZ" sz="1400" dirty="0"/>
              <a:t>.</a:t>
            </a:r>
          </a:p>
          <a:p>
            <a:r>
              <a:rPr lang="kk-KZ" sz="1400" b="1" dirty="0"/>
              <a:t>Бағытталған зерттеу (</a:t>
            </a:r>
            <a:r>
              <a:rPr lang="en-US" sz="1400" b="1" dirty="0"/>
              <a:t>Directed Study)</a:t>
            </a:r>
          </a:p>
          <a:p>
            <a:r>
              <a:rPr lang="kk-KZ" sz="1400" b="1" dirty="0"/>
              <a:t>Қайсысы бірінші болуы керек: ғылыми жетекші ме, әлде зерттеу тақырыбы ма?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Бұл екі жолмен де жұмыс істей алады.</a:t>
            </a:r>
          </a:p>
          <a:p>
            <a:r>
              <a:rPr lang="kk-KZ" sz="1400" dirty="0"/>
              <a:t>Егер зерттеуші </a:t>
            </a:r>
            <a:r>
              <a:rPr lang="kk-KZ" sz="1400" b="1" dirty="0"/>
              <a:t>өз мүдделеріне сәйкес келетін жетекшіні</a:t>
            </a:r>
            <a:r>
              <a:rPr lang="kk-KZ" sz="1400" dirty="0"/>
              <a:t> тапса, </a:t>
            </a:r>
            <a:r>
              <a:rPr lang="kk-KZ" sz="1400" b="1" dirty="0"/>
              <a:t>одан тәуелсіз зерттеу курсын (</a:t>
            </a:r>
            <a:r>
              <a:rPr lang="en-US" sz="1400" b="1" dirty="0"/>
              <a:t>Independent Study) </a:t>
            </a:r>
            <a:r>
              <a:rPr lang="kk-KZ" sz="1400" b="1" dirty="0"/>
              <a:t>ұйымдастыруды сұрай алады</a:t>
            </a:r>
            <a:r>
              <a:rPr lang="kk-KZ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Бұл жағдайда жетекші мен зерттеуші </a:t>
            </a:r>
            <a:r>
              <a:rPr lang="kk-KZ" sz="1400" b="1" dirty="0"/>
              <a:t>бірлесе отырып, зерттеудің бағытын анықтайды</a:t>
            </a:r>
            <a:r>
              <a:rPr lang="kk-KZ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Зерттеушінің </a:t>
            </a:r>
            <a:r>
              <a:rPr lang="kk-KZ" sz="1400" b="1" dirty="0"/>
              <a:t>тақырыпты қаншалықты нақты анықтағанына байланысты</a:t>
            </a:r>
            <a:r>
              <a:rPr lang="kk-KZ" sz="1400" dirty="0"/>
              <a:t>, ол зерттеу бағытын белгілеуде </a:t>
            </a:r>
            <a:r>
              <a:rPr lang="kk-KZ" sz="1400" b="1" dirty="0"/>
              <a:t>белсенді немесе пассивті рөл атқара алады</a:t>
            </a:r>
            <a:r>
              <a:rPr lang="kk-KZ" sz="1400" dirty="0"/>
              <a:t>.</a:t>
            </a:r>
          </a:p>
          <a:p>
            <a:endParaRPr lang="kk-KZ" sz="1500" dirty="0"/>
          </a:p>
        </p:txBody>
      </p:sp>
    </p:spTree>
    <p:extLst>
      <p:ext uri="{BB962C8B-B14F-4D97-AF65-F5344CB8AC3E}">
        <p14:creationId xmlns:p14="http://schemas.microsoft.com/office/powerpoint/2010/main" val="806315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7A3A6-EEC2-D1EB-109B-03D8342D2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C8DEAA-B2D4-E600-DE2F-2646A25BA588}"/>
              </a:ext>
            </a:extLst>
          </p:cNvPr>
          <p:cNvSpPr txBox="1"/>
          <p:nvPr/>
        </p:nvSpPr>
        <p:spPr>
          <a:xfrm>
            <a:off x="3312344" y="0"/>
            <a:ext cx="682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Зерттеу мәселесін қалыптастыру: Идеяның негізін дамыту</a:t>
            </a:r>
            <a:endParaRPr lang="ru-KZ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87F973-11FB-1858-086E-05EA3927B920}"/>
              </a:ext>
            </a:extLst>
          </p:cNvPr>
          <p:cNvSpPr txBox="1"/>
          <p:nvPr/>
        </p:nvSpPr>
        <p:spPr>
          <a:xfrm>
            <a:off x="38100" y="300216"/>
            <a:ext cx="121158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500" dirty="0"/>
              <a:t>Зерттеу мәселелері </a:t>
            </a:r>
            <a:r>
              <a:rPr lang="kk-KZ" sz="1500" b="1" dirty="0"/>
              <a:t>екі негізгі түрге бөлінеді</a:t>
            </a:r>
            <a:r>
              <a:rPr lang="kk-KZ" sz="1500" dirty="0"/>
              <a:t>: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Табиғи жағдайлармен байланысты мәселелер</a:t>
            </a:r>
            <a:endParaRPr lang="kk-KZ" sz="1500" dirty="0"/>
          </a:p>
          <a:p>
            <a:pPr>
              <a:buFont typeface="+mj-lt"/>
              <a:buAutoNum type="arabicPeriod"/>
            </a:pPr>
            <a:r>
              <a:rPr lang="kk-KZ" sz="1500" b="1" dirty="0"/>
              <a:t>Айнымалылар арасындағы өзара байланыстармен байланысты мәселелер</a:t>
            </a:r>
            <a:endParaRPr lang="kk-KZ" sz="1500" dirty="0"/>
          </a:p>
          <a:p>
            <a:r>
              <a:rPr lang="kk-KZ" sz="1500" dirty="0"/>
              <a:t>Зерттеудің бастапқы кезеңінде зерттеуші өзі </a:t>
            </a:r>
            <a:r>
              <a:rPr lang="kk-KZ" sz="1500" b="1" dirty="0"/>
              <a:t>зерделегісі келетін мәселені нақты белгілеуі керек</a:t>
            </a:r>
            <a:r>
              <a:rPr lang="kk-KZ" sz="1500" dirty="0"/>
              <a:t>, яғни ол </a:t>
            </a:r>
            <a:r>
              <a:rPr lang="kk-KZ" sz="1500" b="1" dirty="0"/>
              <a:t>қызығушылық танытқан жалпы зерттеу саласын немесе пәннің аспектісін анықтауы қажет</a:t>
            </a:r>
            <a:r>
              <a:rPr lang="kk-KZ" sz="1500" dirty="0"/>
              <a:t>.</a:t>
            </a:r>
          </a:p>
          <a:p>
            <a:r>
              <a:rPr lang="kk-KZ" sz="1500" b="1" dirty="0"/>
              <a:t>Зерттеу мәселесін қалыптастыру кезеңдері:</a:t>
            </a:r>
            <a:endParaRPr lang="kk-KZ" sz="15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Бастапқыда </a:t>
            </a:r>
            <a:r>
              <a:rPr lang="kk-KZ" sz="1500" b="1" dirty="0"/>
              <a:t>мәселені жалпы түрде тұжырымдау</a:t>
            </a:r>
            <a:r>
              <a:rPr lang="kk-KZ" sz="1500" dirty="0"/>
              <a:t> қажет.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Егер қандай да бір </a:t>
            </a:r>
            <a:r>
              <a:rPr lang="kk-KZ" sz="1500" b="1" dirty="0"/>
              <a:t>түсініксіз жайттар</a:t>
            </a:r>
            <a:r>
              <a:rPr lang="kk-KZ" sz="1500" dirty="0"/>
              <a:t> болса, оларды нақтылау керек.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Осы мәселені шешудің </a:t>
            </a:r>
            <a:r>
              <a:rPr lang="kk-KZ" sz="1500" b="1" dirty="0"/>
              <a:t>мүмкіндіктерін бағалау</a:t>
            </a:r>
            <a:r>
              <a:rPr lang="kk-KZ" sz="1500" dirty="0"/>
              <a:t> маңызды.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Жұмыс нұсқасын</a:t>
            </a:r>
            <a:r>
              <a:rPr lang="kk-KZ" sz="1500" dirty="0"/>
              <a:t> құру арқылы мәселені нақтылау қажет.</a:t>
            </a:r>
          </a:p>
          <a:p>
            <a:r>
              <a:rPr lang="kk-KZ" sz="1500" dirty="0"/>
              <a:t>Зерттеу тақырыбын </a:t>
            </a:r>
            <a:r>
              <a:rPr lang="kk-KZ" sz="1500" b="1" dirty="0"/>
              <a:t>нақты ғылыми мәселеге айналдыру</a:t>
            </a:r>
            <a:r>
              <a:rPr lang="kk-KZ" sz="1500" dirty="0"/>
              <a:t> – </a:t>
            </a:r>
            <a:r>
              <a:rPr lang="kk-KZ" sz="1500" b="1" dirty="0"/>
              <a:t>ғылыми зерттеудің алғашқы және маңызды кезеңі</a:t>
            </a:r>
            <a:r>
              <a:rPr lang="kk-KZ" sz="1500" dirty="0"/>
              <a:t>.</a:t>
            </a:r>
          </a:p>
          <a:p>
            <a:r>
              <a:rPr lang="kk-KZ" sz="1500" b="1" dirty="0"/>
              <a:t>Зерттеу мәселесін дұрыс қалыптастыру үшін:</a:t>
            </a:r>
            <a:endParaRPr lang="kk-KZ" sz="15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Мәселені </a:t>
            </a:r>
            <a:r>
              <a:rPr lang="kk-KZ" sz="1500" b="1" dirty="0"/>
              <a:t>терең түсіну</a:t>
            </a:r>
            <a:r>
              <a:rPr lang="kk-KZ" sz="1500" dirty="0"/>
              <a:t> және оны </a:t>
            </a:r>
            <a:r>
              <a:rPr lang="kk-KZ" sz="1500" b="1" dirty="0"/>
              <a:t>талдамалық тұрғыдан нақты тұжырымдау</a:t>
            </a:r>
            <a:r>
              <a:rPr lang="kk-KZ" sz="1500" dirty="0"/>
              <a:t> өте маңызды.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Мәселені </a:t>
            </a:r>
            <a:r>
              <a:rPr lang="kk-KZ" sz="1500" b="1" dirty="0"/>
              <a:t>әріптестермен немесе осы салада тәжірибесі бар мамандармен талқылау</a:t>
            </a:r>
            <a:r>
              <a:rPr lang="kk-KZ" sz="1500" dirty="0"/>
              <a:t> зерттеушіге дұрыс бағыт алуға көмектеседі.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Университетте зерттеуші </a:t>
            </a:r>
            <a:r>
              <a:rPr lang="kk-KZ" sz="1500" b="1" dirty="0"/>
              <a:t>тәжірибелі жетекшіден</a:t>
            </a:r>
            <a:r>
              <a:rPr lang="kk-KZ" sz="1500" dirty="0"/>
              <a:t> көмек сұрай алады.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500" dirty="0"/>
              <a:t>Көп жағдайда </a:t>
            </a:r>
            <a:r>
              <a:rPr lang="kk-KZ" sz="1500" b="1" dirty="0"/>
              <a:t>жетекші зерттеу мәселесін жалпы түрде ұсынады</a:t>
            </a:r>
            <a:r>
              <a:rPr lang="kk-KZ" sz="1500" dirty="0"/>
              <a:t>, ал зерттеуші оны </a:t>
            </a:r>
            <a:r>
              <a:rPr lang="kk-KZ" sz="1500" b="1" dirty="0"/>
              <a:t>операциялық тұрғыдан нақтылауы тиіс</a:t>
            </a:r>
            <a:r>
              <a:rPr lang="kk-KZ" sz="1500" dirty="0"/>
              <a:t>.</a:t>
            </a:r>
          </a:p>
          <a:p>
            <a:r>
              <a:rPr lang="kk-KZ" sz="1500" b="1" dirty="0"/>
              <a:t>Зерттеу тақырыбы анықталғаннан кейін:</a:t>
            </a:r>
            <a:endParaRPr lang="kk-KZ" sz="15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Зерттеуші </a:t>
            </a:r>
            <a:r>
              <a:rPr lang="kk-KZ" sz="1500" b="1" dirty="0"/>
              <a:t>тақырыпқа қатысты барлық әдебиеттерден хабардар болуы керек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Үнемі жаңа материалдар оқып, тыңдап, өз зерттеуі мен бұрынғы жұмыстар арасындағы айырмашылықты нақты түсінуі маңызды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Егер зерттеуші бұрын оқыған әдебиеттерді </a:t>
            </a:r>
            <a:r>
              <a:rPr lang="kk-KZ" sz="1500" b="1" dirty="0"/>
              <a:t>қайта қарамаса</a:t>
            </a:r>
            <a:r>
              <a:rPr lang="kk-KZ" sz="1500" dirty="0"/>
              <a:t>, ол </a:t>
            </a:r>
            <a:r>
              <a:rPr lang="kk-KZ" sz="1500" b="1" dirty="0"/>
              <a:t>басқа зерттеушілердің идеяларын өз еңбегі ретінде қабылдап қоюы мүмкін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Дегенмен, зерттеуші </a:t>
            </a:r>
            <a:r>
              <a:rPr lang="kk-KZ" sz="1500" b="1" dirty="0"/>
              <a:t>өзінің шығармашылық ойлауын басқа зерттеушілердің көзқарасымен шектемеуі тиіс</a:t>
            </a:r>
            <a:r>
              <a:rPr lang="kk-KZ" sz="1500" dirty="0"/>
              <a:t>.</a:t>
            </a:r>
          </a:p>
          <a:p>
            <a:r>
              <a:rPr lang="kk-KZ" sz="1500" b="1" dirty="0"/>
              <a:t>Зерттеу әдебиеттерінің екі негізгі түрі бар:</a:t>
            </a:r>
            <a:endParaRPr lang="kk-KZ" sz="1500" dirty="0"/>
          </a:p>
          <a:p>
            <a:pPr>
              <a:buFont typeface="+mj-lt"/>
              <a:buAutoNum type="arabicPeriod"/>
            </a:pPr>
            <a:r>
              <a:rPr lang="kk-KZ" sz="1500" b="1" dirty="0"/>
              <a:t>Тұжырымдамалық (концептуалды) әдебиет</a:t>
            </a:r>
            <a:r>
              <a:rPr lang="kk-KZ" sz="1500" dirty="0"/>
              <a:t> – теориялар мен негізгі ұғымдарды зерттейді.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Эмпирикалық әдебиет</a:t>
            </a:r>
            <a:r>
              <a:rPr lang="kk-KZ" sz="1500" dirty="0"/>
              <a:t> – зерттелетін тақырыпқа қатысты бұрын жүргізілген зерттеулерді қамтиды.</a:t>
            </a:r>
          </a:p>
          <a:p>
            <a:r>
              <a:rPr lang="kk-KZ" sz="1500" b="1" dirty="0"/>
              <a:t>Негізгі қорытынды:</a:t>
            </a:r>
            <a:br>
              <a:rPr lang="kk-KZ" sz="1500" dirty="0"/>
            </a:br>
            <a:r>
              <a:rPr lang="kk-KZ" sz="1500" dirty="0"/>
              <a:t>Осы әдеби шолудың нәтижесінде зерттеуші </a:t>
            </a:r>
            <a:r>
              <a:rPr lang="kk-KZ" sz="1500" b="1" dirty="0"/>
              <a:t>қолда бар деректер мен материалдар туралы білім алады</a:t>
            </a:r>
            <a:r>
              <a:rPr lang="kk-KZ" sz="1500" dirty="0"/>
              <a:t>, бұл оған өз зерттеу мәселесін </a:t>
            </a:r>
            <a:r>
              <a:rPr lang="kk-KZ" sz="1500" b="1" dirty="0"/>
              <a:t>мағыналы және нақты ғылыми контексте белгілеуге мүмкіндік береді</a:t>
            </a:r>
            <a:endParaRPr lang="kk-KZ" sz="1500" dirty="0"/>
          </a:p>
        </p:txBody>
      </p:sp>
    </p:spTree>
    <p:extLst>
      <p:ext uri="{BB962C8B-B14F-4D97-AF65-F5344CB8AC3E}">
        <p14:creationId xmlns:p14="http://schemas.microsoft.com/office/powerpoint/2010/main" val="1184129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1A25-8AA5-356B-2BD6-537B8ED67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960DB0-A8B3-12A7-8D60-6DF281EBC149}"/>
              </a:ext>
            </a:extLst>
          </p:cNvPr>
          <p:cNvSpPr txBox="1"/>
          <p:nvPr/>
        </p:nvSpPr>
        <p:spPr>
          <a:xfrm>
            <a:off x="3312344" y="0"/>
            <a:ext cx="58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Кеңейтілген әдеби шолу: Болдырмау керек қателік</a:t>
            </a:r>
            <a:endParaRPr lang="ru-KZ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1CA9F-DAD4-4E02-7180-035E8C74374D}"/>
              </a:ext>
            </a:extLst>
          </p:cNvPr>
          <p:cNvSpPr txBox="1"/>
          <p:nvPr/>
        </p:nvSpPr>
        <p:spPr>
          <a:xfrm>
            <a:off x="38100" y="404991"/>
            <a:ext cx="1211580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500" dirty="0"/>
              <a:t>Зерттеуші </a:t>
            </a:r>
            <a:r>
              <a:rPr lang="kk-KZ" sz="1500" b="1" dirty="0"/>
              <a:t>барлық уақытын әдебиеттерді шолуға және семинарларға қатысуға жұмсай алады</a:t>
            </a:r>
            <a:r>
              <a:rPr lang="kk-KZ" sz="1500" dirty="0"/>
              <a:t>. Бұл процестің пайдалы болып көрінуі мүмкін, өйткені зерттеуші өзін </a:t>
            </a:r>
            <a:r>
              <a:rPr lang="kk-KZ" sz="1500" b="1" dirty="0"/>
              <a:t>өте көп жұмыс істеп жатырмын</a:t>
            </a:r>
            <a:r>
              <a:rPr lang="kk-KZ" sz="1500" dirty="0"/>
              <a:t> деп сендіруі ықтимал.</a:t>
            </a:r>
          </a:p>
          <a:p>
            <a:r>
              <a:rPr lang="kk-KZ" sz="1500" b="1" dirty="0"/>
              <a:t>Алайда, бұл әрекеттер нақты нәтижеге әкелмейді, егер:</a:t>
            </a:r>
            <a:endParaRPr lang="kk-KZ" sz="15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Зерттеуші </a:t>
            </a:r>
            <a:r>
              <a:rPr lang="kk-KZ" sz="1500" b="1" dirty="0"/>
              <a:t>белсенді тыңдаушы және оқырман болмаса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Зерттеуші </a:t>
            </a:r>
            <a:r>
              <a:rPr lang="kk-KZ" sz="1500" b="1" dirty="0"/>
              <a:t>өзінің идеяларын дамытуға уақыт бөлмесе</a:t>
            </a:r>
            <a:r>
              <a:rPr lang="kk-KZ" sz="1500" dirty="0"/>
              <a:t>.</a:t>
            </a:r>
          </a:p>
          <a:p>
            <a:r>
              <a:rPr lang="kk-KZ" sz="1500" dirty="0"/>
              <a:t>Көптеген зерттеушілер </a:t>
            </a:r>
            <a:r>
              <a:rPr lang="kk-KZ" sz="1500" b="1" dirty="0"/>
              <a:t>алдымен әдеби шолуды толық аяқтап, содан кейін ғана зерттеуді бастау керек</a:t>
            </a:r>
            <a:r>
              <a:rPr lang="kk-KZ" sz="1500" dirty="0"/>
              <a:t> деп қателеседі. </a:t>
            </a:r>
            <a:r>
              <a:rPr lang="kk-KZ" sz="1500" b="1" dirty="0"/>
              <a:t>Бірақ шындықта бұл мүмкін емес!</a:t>
            </a:r>
            <a:endParaRPr lang="kk-KZ" sz="15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Жаңа ғылыми материалдар үнемі жарияланып отырады</a:t>
            </a:r>
            <a:r>
              <a:rPr lang="kk-KZ" sz="1500" dirty="0"/>
              <a:t>, сондықтан </a:t>
            </a:r>
            <a:r>
              <a:rPr lang="kk-KZ" sz="1500" b="1" dirty="0"/>
              <a:t>әдебиеттер шолуын толық аяқтау мүмкін емес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Зерттеуші </a:t>
            </a:r>
            <a:r>
              <a:rPr lang="kk-KZ" sz="1500" b="1" dirty="0"/>
              <a:t>зерттеу тақырыбын тереңірек түсінген сайын</a:t>
            </a:r>
            <a:r>
              <a:rPr lang="kk-KZ" sz="1500" dirty="0"/>
              <a:t>, ол </a:t>
            </a:r>
            <a:r>
              <a:rPr lang="kk-KZ" sz="1500" b="1" dirty="0"/>
              <a:t>жаңа байланыстар мен байланысты зерттеу салаларын анықтай бастайды</a:t>
            </a:r>
            <a:r>
              <a:rPr lang="kk-KZ" sz="1500" dirty="0"/>
              <a:t>.</a:t>
            </a:r>
          </a:p>
          <a:p>
            <a:r>
              <a:rPr lang="kk-KZ" sz="1500" b="1" dirty="0"/>
              <a:t>Бұған қалай қарау керек?</a:t>
            </a:r>
            <a:endParaRPr lang="kk-KZ" sz="15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Белсенді </a:t>
            </a:r>
            <a:r>
              <a:rPr lang="kk-KZ" sz="1500" b="1" dirty="0"/>
              <a:t>оқу және тыңдау – зерттеушінің бүкіл мансабында үздіксіз жалғасатын процесс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Зерттеуші </a:t>
            </a:r>
            <a:r>
              <a:rPr lang="kk-KZ" sz="1500" b="1" dirty="0"/>
              <a:t>әдеби шолуды аяқтамай тұрып зерттеуге кірісе алмаймын</a:t>
            </a:r>
            <a:r>
              <a:rPr lang="kk-KZ" sz="1500" dirty="0"/>
              <a:t> деп ойламауы керек.</a:t>
            </a:r>
          </a:p>
          <a:p>
            <a:r>
              <a:rPr lang="kk-KZ" sz="1500" b="1" dirty="0"/>
              <a:t>Зерттеу мәселесін тұжырымдағаннан кейін: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Оның </a:t>
            </a:r>
            <a:r>
              <a:rPr lang="kk-KZ" sz="1500" b="1" dirty="0"/>
              <a:t>қысқаша мазмұнын жазып алу</a:t>
            </a:r>
            <a:r>
              <a:rPr lang="kk-KZ" sz="1500" dirty="0"/>
              <a:t> қажет.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1" dirty="0"/>
              <a:t>PhD </a:t>
            </a:r>
            <a:r>
              <a:rPr lang="kk-KZ" sz="1500" b="1" dirty="0"/>
              <a:t>диссертациясын жазатын зерттеушілер үшін</a:t>
            </a:r>
            <a:r>
              <a:rPr lang="kk-KZ" sz="1500" dirty="0"/>
              <a:t> тақырыптың </a:t>
            </a:r>
            <a:r>
              <a:rPr lang="kk-KZ" sz="1500" b="1" dirty="0"/>
              <a:t>қысқаша аннотациясын (</a:t>
            </a:r>
            <a:r>
              <a:rPr lang="en-US" sz="1500" b="1" dirty="0"/>
              <a:t>synopsis) </a:t>
            </a:r>
            <a:r>
              <a:rPr lang="kk-KZ" sz="1500" b="1" dirty="0"/>
              <a:t>дайындап, оны Докторантура комитетіне немесе Зерттеу кеңесіне бекітуге тапсыру міндетті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Осы кезеңде зерттеуші </a:t>
            </a:r>
            <a:r>
              <a:rPr lang="kk-KZ" sz="1500" b="1" dirty="0"/>
              <a:t>өзінің зерттеу мәселесіне қатысты кеңейтілген әдеби шолуды жүргізуі керек</a:t>
            </a:r>
            <a:r>
              <a:rPr lang="kk-KZ" sz="1500" dirty="0"/>
              <a:t>.</a:t>
            </a:r>
          </a:p>
          <a:p>
            <a:r>
              <a:rPr lang="kk-KZ" sz="1500" b="1" dirty="0"/>
              <a:t>Әдебиеттерді іздеу үшін басты ақпарат көздері: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Абстракттік және индекстік журналдар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Жарияланған немесе жарияланбаған библиографиялық еңбектер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Академиялық журналдар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Конференция материалдары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Үкіметтік есептер</a:t>
            </a:r>
            <a:r>
              <a:rPr lang="kk-KZ" sz="1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b="1" dirty="0"/>
              <a:t>Кітаптар</a:t>
            </a:r>
            <a:r>
              <a:rPr lang="kk-KZ" sz="1500" dirty="0"/>
              <a:t> (зерттеу тақырыбына байланысты).</a:t>
            </a:r>
          </a:p>
          <a:p>
            <a:r>
              <a:rPr lang="kk-KZ" sz="1500" dirty="0"/>
              <a:t>Бұл процессте </a:t>
            </a:r>
            <a:r>
              <a:rPr lang="kk-KZ" sz="1500" b="1" dirty="0"/>
              <a:t>бір дереккөз екіншісіне апаратынын</a:t>
            </a:r>
            <a:r>
              <a:rPr lang="kk-KZ" sz="1500" dirty="0"/>
              <a:t> есте сақтау керек.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500" dirty="0"/>
              <a:t>Егер </a:t>
            </a:r>
            <a:r>
              <a:rPr lang="kk-KZ" sz="1500" b="1" dirty="0"/>
              <a:t>бұрын зерттелген тақырыптар</a:t>
            </a:r>
            <a:r>
              <a:rPr lang="kk-KZ" sz="1500" dirty="0"/>
              <a:t> бар болса, оларды </a:t>
            </a:r>
            <a:r>
              <a:rPr lang="kk-KZ" sz="1500" b="1" dirty="0"/>
              <a:t>мұқият зерттеу маңызды</a:t>
            </a:r>
            <a:r>
              <a:rPr lang="kk-KZ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9399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71D51-331E-DC31-962E-18FF141A8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57AE54-AD0F-3649-91D1-870FD7D7742B}"/>
              </a:ext>
            </a:extLst>
          </p:cNvPr>
          <p:cNvSpPr txBox="1"/>
          <p:nvPr/>
        </p:nvSpPr>
        <p:spPr>
          <a:xfrm>
            <a:off x="4845869" y="95562"/>
            <a:ext cx="415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Идея таңдау</a:t>
            </a:r>
            <a:r>
              <a:rPr lang="en-US" b="1" dirty="0"/>
              <a:t> </a:t>
            </a:r>
            <a:r>
              <a:rPr lang="kk-KZ" b="1" dirty="0"/>
              <a:t>және белсенді болу</a:t>
            </a:r>
            <a:endParaRPr lang="ru-KZ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0757B-C856-B98D-5DEE-A204781E930B}"/>
              </a:ext>
            </a:extLst>
          </p:cNvPr>
          <p:cNvSpPr txBox="1"/>
          <p:nvPr/>
        </p:nvSpPr>
        <p:spPr>
          <a:xfrm>
            <a:off x="6159014" y="523394"/>
            <a:ext cx="59626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/>
              <a:t>Оқып-зерттеу, </a:t>
            </a:r>
            <a:r>
              <a:rPr lang="kk-KZ" sz="1600" b="1" dirty="0"/>
              <a:t>тәуелсіз зерттеу барысында ғылыми жетекшімен өзара әрекеттесу</a:t>
            </a:r>
            <a:r>
              <a:rPr lang="kk-KZ" sz="1600" dirty="0"/>
              <a:t>, немесе </a:t>
            </a:r>
            <a:r>
              <a:rPr lang="kk-KZ" sz="1600" b="1" dirty="0"/>
              <a:t>зерттеу ассистенті ретінде жұмыс істеу</a:t>
            </a:r>
            <a:r>
              <a:rPr lang="kk-KZ" sz="1600" dirty="0"/>
              <a:t> кезінде бірнеше </a:t>
            </a:r>
            <a:r>
              <a:rPr lang="kk-KZ" sz="1600" b="1" dirty="0"/>
              <a:t>зерттеу жобаларының мүмкіндіктері</a:t>
            </a:r>
            <a:r>
              <a:rPr lang="kk-KZ" sz="1600" dirty="0"/>
              <a:t> пайда болуы мүмкін.</a:t>
            </a:r>
          </a:p>
          <a:p>
            <a:r>
              <a:rPr lang="kk-KZ" sz="1600" dirty="0"/>
              <a:t>Зерттеуші келесі әрекеттерді орындауы керек: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Ашық мәселелер мен қызықты жобалардың тізімін жасау</a:t>
            </a:r>
            <a:r>
              <a:rPr lang="kk-KZ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Потенциалды жетекшілермен осы тақырыптарды талқылау</a:t>
            </a:r>
            <a:r>
              <a:rPr lang="kk-KZ" sz="1600" dirty="0"/>
              <a:t>.</a:t>
            </a:r>
          </a:p>
          <a:p>
            <a:r>
              <a:rPr lang="kk-KZ" sz="1600" b="1" dirty="0"/>
              <a:t>Белсенді болу</a:t>
            </a:r>
          </a:p>
          <a:p>
            <a:r>
              <a:rPr lang="kk-KZ" sz="1600" dirty="0"/>
              <a:t>Зерттеуші бастапқы зерттеу бағытын таңдағаннан кейін де, </a:t>
            </a:r>
            <a:r>
              <a:rPr lang="kk-KZ" sz="1600" b="1" dirty="0"/>
              <a:t>белсенді түрде жаңа ғылыми журналдарды, техникалық есептерді оқуды және семинарларға қатысуды жалғастыруы керек</a:t>
            </a:r>
            <a:r>
              <a:rPr lang="kk-KZ" sz="1600" dirty="0"/>
              <a:t>.</a:t>
            </a:r>
          </a:p>
          <a:p>
            <a:r>
              <a:rPr lang="kk-KZ" sz="1600" dirty="0"/>
              <a:t>Бұл ақпарат көздері зерттеушінің </a:t>
            </a:r>
            <a:r>
              <a:rPr lang="kk-KZ" sz="1600" b="1" dirty="0"/>
              <a:t>идеяларын жетілдіруге және зерттеуін дамытуға көмектеседі</a:t>
            </a:r>
            <a:r>
              <a:rPr lang="kk-KZ" sz="1600" dirty="0"/>
              <a:t>.</a:t>
            </a:r>
          </a:p>
          <a:p>
            <a:r>
              <a:rPr lang="kk-KZ" sz="1600" dirty="0"/>
              <a:t>Осы кезеңде зерттеуші </a:t>
            </a:r>
            <a:r>
              <a:rPr lang="kk-KZ" sz="1600" b="1" dirty="0"/>
              <a:t>өзінің негізгі зерттеу сұрақтарына тағы бір маңызды сұрақ қосуы керек:</a:t>
            </a:r>
            <a:endParaRPr lang="kk-K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Бұл жаңа идеялар мен тұжырымдамалар зерттеу мәселемді шешуге қалай көмектесе алады?</a:t>
            </a:r>
            <a:endParaRPr lang="kk-KZ" sz="1600" dirty="0"/>
          </a:p>
          <a:p>
            <a:r>
              <a:rPr lang="kk-KZ" sz="1600" dirty="0"/>
              <a:t>Зерттеуші </a:t>
            </a:r>
            <a:r>
              <a:rPr lang="kk-KZ" sz="1600" b="1" dirty="0"/>
              <a:t>бастапқы идеясы көбінесе соңғы диссертациялық тақырыптан өте алыс болатынын есте сақтауы тиіс</a:t>
            </a:r>
            <a:r>
              <a:rPr lang="kk-KZ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Егер зерттеуші </a:t>
            </a:r>
            <a:r>
              <a:rPr lang="kk-KZ" sz="1600" b="1" dirty="0"/>
              <a:t>белсенді түрде оқып, жаңа ақпаратты талдап отырса</a:t>
            </a:r>
            <a:r>
              <a:rPr lang="kk-KZ" sz="1600" dirty="0"/>
              <a:t>, зерттеу тақырыбын дамыту мен жетілдіру </a:t>
            </a:r>
            <a:r>
              <a:rPr lang="kk-KZ" sz="1600" b="1" dirty="0"/>
              <a:t>әлдеқайда жеңіл болады</a:t>
            </a:r>
            <a:r>
              <a:rPr lang="kk-KZ" sz="1600" dirty="0"/>
              <a:t>.</a:t>
            </a:r>
          </a:p>
        </p:txBody>
      </p:sp>
      <p:pic>
        <p:nvPicPr>
          <p:cNvPr id="5" name="Рисунок 4" descr="Изображение выглядит как мебель, стол, книг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15219B-EFA5-BA53-2431-A1E9FDF93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2" y="797510"/>
            <a:ext cx="5566787" cy="556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5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B9B44-B2DA-FAAE-1C34-20661CC4D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FE874A-3C7A-413E-B235-E5E7D72DE9D1}"/>
              </a:ext>
            </a:extLst>
          </p:cNvPr>
          <p:cNvSpPr txBox="1"/>
          <p:nvPr/>
        </p:nvSpPr>
        <p:spPr>
          <a:xfrm>
            <a:off x="4807770" y="9525"/>
            <a:ext cx="3469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Жақсы зерттеудің өлшемдері</a:t>
            </a:r>
            <a:endParaRPr lang="ru-KZ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3467D-A116-D0EB-A317-EC22A6797A11}"/>
              </a:ext>
            </a:extLst>
          </p:cNvPr>
          <p:cNvSpPr txBox="1"/>
          <p:nvPr/>
        </p:nvSpPr>
        <p:spPr>
          <a:xfrm>
            <a:off x="238125" y="321707"/>
            <a:ext cx="121062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dirty="0"/>
              <a:t>Зерттеу жұмыстарының түрлері әртүрлі болғанымен, олардың </a:t>
            </a:r>
            <a:r>
              <a:rPr lang="kk-KZ" sz="1400" b="1" dirty="0"/>
              <a:t>барлығы ғылыми әдістерге негізделуі тиіс</a:t>
            </a:r>
            <a:r>
              <a:rPr lang="kk-KZ" sz="1400" dirty="0"/>
              <a:t>. Жақсы ғылыми зерттеулер келесі талаптарға сәйкес болуы керек:</a:t>
            </a:r>
          </a:p>
          <a:p>
            <a:pPr>
              <a:buFont typeface="+mj-lt"/>
              <a:buAutoNum type="arabicPeriod"/>
            </a:pPr>
            <a:r>
              <a:rPr lang="kk-KZ" sz="1400" b="1" dirty="0"/>
              <a:t>Зерттеудің мақсаты нақты анықталуы тиіс</a:t>
            </a:r>
            <a:r>
              <a:rPr lang="kk-KZ" sz="1400" dirty="0"/>
              <a:t>, ал ортақ ғылыми ұғымдар дұрыс қолданылуы керек.</a:t>
            </a:r>
          </a:p>
          <a:p>
            <a:pPr>
              <a:buFont typeface="+mj-lt"/>
              <a:buAutoNum type="arabicPeriod"/>
            </a:pPr>
            <a:r>
              <a:rPr lang="kk-KZ" sz="1400" b="1" dirty="0"/>
              <a:t>Зерттеу әдістемесі жеткілікті түрде егжей-тегжейлі сипатталуы тиіс</a:t>
            </a:r>
            <a:r>
              <a:rPr lang="kk-KZ" sz="1400" dirty="0"/>
              <a:t>, осылайша басқа зерттеушілер оны қайталап, ғылымды әрі қарай дамытуға мүмкіндік алады.</a:t>
            </a:r>
          </a:p>
          <a:p>
            <a:pPr>
              <a:buFont typeface="+mj-lt"/>
              <a:buAutoNum type="arabicPeriod"/>
            </a:pPr>
            <a:r>
              <a:rPr lang="kk-KZ" sz="1400" b="1" dirty="0"/>
              <a:t>Зерттеу процесінің жоспары мұқият жасалуы керек</a:t>
            </a:r>
            <a:r>
              <a:rPr lang="kk-KZ" sz="1400" dirty="0"/>
              <a:t>, нәтижелер мүмкіндігінше </a:t>
            </a:r>
            <a:r>
              <a:rPr lang="kk-KZ" sz="1400" b="1" dirty="0"/>
              <a:t>объективті</a:t>
            </a:r>
            <a:r>
              <a:rPr lang="kk-KZ" sz="1400" dirty="0"/>
              <a:t> болуы тиіс.</a:t>
            </a:r>
          </a:p>
          <a:p>
            <a:pPr>
              <a:buFont typeface="+mj-lt"/>
              <a:buAutoNum type="arabicPeriod"/>
            </a:pPr>
            <a:r>
              <a:rPr lang="kk-KZ" sz="1400" b="1" dirty="0"/>
              <a:t>Зерттеуші өз әдістеріндегі кемшіліктерді ашық көрсетуі керек</a:t>
            </a:r>
            <a:r>
              <a:rPr lang="kk-KZ" sz="1400" dirty="0"/>
              <a:t> және олардың нәтижелерге әсерін бағалауы қажет.</a:t>
            </a:r>
          </a:p>
          <a:p>
            <a:pPr>
              <a:buFont typeface="+mj-lt"/>
              <a:buAutoNum type="arabicPeriod"/>
            </a:pPr>
            <a:r>
              <a:rPr lang="kk-KZ" sz="1400" b="1" dirty="0"/>
              <a:t>Деректерді талдау жеткілікті деңгейде жүргізілуі керек</a:t>
            </a:r>
            <a:r>
              <a:rPr lang="kk-KZ" sz="1400" dirty="0"/>
              <a:t>, оның маңыздылығы анық көрсетіліп, </a:t>
            </a:r>
            <a:r>
              <a:rPr lang="kk-KZ" sz="1400" b="1" dirty="0"/>
              <a:t>қолданылған әдістер лайықты болуы тиіс</a:t>
            </a:r>
            <a:r>
              <a:rPr lang="kk-KZ" sz="1400" dirty="0"/>
              <a:t>. Сонымен қатар, </a:t>
            </a:r>
            <a:r>
              <a:rPr lang="kk-KZ" sz="1400" b="1" dirty="0"/>
              <a:t>деректердің сенімділігі мен дәлдігі мұқият тексерілуі қажет</a:t>
            </a:r>
            <a:r>
              <a:rPr lang="kk-KZ" sz="1400" dirty="0"/>
              <a:t>.</a:t>
            </a:r>
          </a:p>
          <a:p>
            <a:pPr>
              <a:buFont typeface="+mj-lt"/>
              <a:buAutoNum type="arabicPeriod"/>
            </a:pPr>
            <a:r>
              <a:rPr lang="kk-KZ" sz="1400" b="1" dirty="0"/>
              <a:t>Қорытындылар зерттеуден алынған нақты деректерге негізделуі тиіс</a:t>
            </a:r>
            <a:r>
              <a:rPr lang="kk-KZ" sz="1400" dirty="0"/>
              <a:t> және зерттеу деректері негіздей алмайтын тұжырымдар жасалмауы керек.</a:t>
            </a:r>
          </a:p>
          <a:p>
            <a:pPr>
              <a:buFont typeface="+mj-lt"/>
              <a:buAutoNum type="arabicPeriod"/>
            </a:pPr>
            <a:r>
              <a:rPr lang="kk-KZ" sz="1400" b="1" dirty="0"/>
              <a:t>Зерттеуге деген сенімділік арта түседі</a:t>
            </a:r>
            <a:r>
              <a:rPr lang="kk-KZ" sz="1400" dirty="0"/>
              <a:t>, егер зерттеуші тәжірибелі, ғылыми беделге ие және </a:t>
            </a:r>
            <a:r>
              <a:rPr lang="kk-KZ" sz="1400" b="1" dirty="0"/>
              <a:t>адал адам болса</a:t>
            </a:r>
            <a:r>
              <a:rPr lang="kk-KZ" sz="1400" dirty="0"/>
              <a:t>.</a:t>
            </a:r>
            <a:endParaRPr lang="en-US" sz="1400" dirty="0"/>
          </a:p>
          <a:p>
            <a:r>
              <a:rPr lang="kk-KZ" sz="1400" b="1" dirty="0"/>
              <a:t>Жақсы зерттеудің негізгі қасиеттері</a:t>
            </a:r>
          </a:p>
          <a:p>
            <a:pPr>
              <a:buFont typeface="+mj-lt"/>
              <a:buAutoNum type="arabicPeriod"/>
            </a:pPr>
            <a:r>
              <a:rPr lang="kk-KZ" sz="1400" b="1" dirty="0"/>
              <a:t>Жүйелілік (</a:t>
            </a:r>
            <a:r>
              <a:rPr lang="en-US" sz="1400" b="1" dirty="0"/>
              <a:t>Systematic):</a:t>
            </a:r>
            <a:endParaRPr lang="en-US" sz="1400" dirty="0"/>
          </a:p>
          <a:p>
            <a:pPr marL="742950" lvl="1" indent="-285750">
              <a:buFont typeface="+mj-lt"/>
              <a:buAutoNum type="arabicPeriod"/>
            </a:pPr>
            <a:r>
              <a:rPr lang="kk-KZ" sz="1400" dirty="0"/>
              <a:t>Зерттеу </a:t>
            </a:r>
            <a:r>
              <a:rPr lang="kk-KZ" sz="1400" b="1" dirty="0"/>
              <a:t>нақты анықталған ережелер мен қадамдарға</a:t>
            </a:r>
            <a:r>
              <a:rPr lang="kk-KZ" sz="1400" dirty="0"/>
              <a:t> сәйкес құрылымдалған болуы керек.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400" dirty="0"/>
              <a:t>Жүйелілік зерттеуде </a:t>
            </a:r>
            <a:r>
              <a:rPr lang="kk-KZ" sz="1400" b="1" dirty="0"/>
              <a:t>шығармашылық ойлауға</a:t>
            </a:r>
            <a:r>
              <a:rPr lang="kk-KZ" sz="1400" dirty="0"/>
              <a:t> кедергі келтірмейді, бірақ </a:t>
            </a:r>
            <a:r>
              <a:rPr lang="kk-KZ" sz="1400" b="1" dirty="0"/>
              <a:t>кездейсоқ болжамдар мен интуитивті шешімдерді</a:t>
            </a:r>
            <a:r>
              <a:rPr lang="kk-KZ" sz="1400" dirty="0"/>
              <a:t> жоққа шығарады.</a:t>
            </a:r>
          </a:p>
          <a:p>
            <a:pPr>
              <a:buFont typeface="+mj-lt"/>
              <a:buAutoNum type="arabicPeriod"/>
            </a:pPr>
            <a:r>
              <a:rPr lang="kk-KZ" sz="1400" b="1" dirty="0"/>
              <a:t>Логикалық негізділік (</a:t>
            </a:r>
            <a:r>
              <a:rPr lang="en-US" sz="1400" b="1" dirty="0"/>
              <a:t>Logical):</a:t>
            </a:r>
            <a:endParaRPr lang="en-US" sz="1400" dirty="0"/>
          </a:p>
          <a:p>
            <a:pPr marL="742950" lvl="1" indent="-285750">
              <a:buFont typeface="+mj-lt"/>
              <a:buAutoNum type="arabicPeriod"/>
            </a:pPr>
            <a:r>
              <a:rPr lang="kk-KZ" sz="1400" dirty="0"/>
              <a:t>Зерттеу </a:t>
            </a:r>
            <a:r>
              <a:rPr lang="kk-KZ" sz="1400" b="1" dirty="0"/>
              <a:t>логикалық ойлау қағидаларына сәйкес жүргізілуі тиіс</a:t>
            </a:r>
            <a:r>
              <a:rPr lang="kk-KZ" sz="14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400" dirty="0"/>
              <a:t>Индукция және дедукция әдістері маңызды рөл атқарады:</a:t>
            </a:r>
          </a:p>
          <a:p>
            <a:pPr marL="1143000" lvl="2" indent="-228600">
              <a:buFont typeface="+mj-lt"/>
              <a:buAutoNum type="arabicPeriod"/>
            </a:pPr>
            <a:r>
              <a:rPr lang="kk-KZ" sz="1400" b="1" dirty="0"/>
              <a:t>Индукция</a:t>
            </a:r>
            <a:r>
              <a:rPr lang="kk-KZ" sz="1400" dirty="0"/>
              <a:t> – жекелеген фактілерден жалпы тұжырым жасау.</a:t>
            </a:r>
          </a:p>
          <a:p>
            <a:pPr marL="1143000" lvl="2" indent="-228600">
              <a:buFont typeface="+mj-lt"/>
              <a:buAutoNum type="arabicPeriod"/>
            </a:pPr>
            <a:r>
              <a:rPr lang="kk-KZ" sz="1400" b="1" dirty="0"/>
              <a:t>Дедукция</a:t>
            </a:r>
            <a:r>
              <a:rPr lang="kk-KZ" sz="1400" dirty="0"/>
              <a:t> – белгілі бір алғышарттардан логикалық қорытынды шығару.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400" dirty="0"/>
              <a:t>Логикалық ойлау зерттеудің </a:t>
            </a:r>
            <a:r>
              <a:rPr lang="kk-KZ" sz="1400" b="1" dirty="0"/>
              <a:t>маңыздылығын арттырады және дұрыс шешімдер қабылдауға ықпал етеді</a:t>
            </a:r>
            <a:r>
              <a:rPr lang="kk-KZ" sz="1400" dirty="0"/>
              <a:t>.</a:t>
            </a:r>
          </a:p>
          <a:p>
            <a:pPr>
              <a:buFont typeface="+mj-lt"/>
              <a:buAutoNum type="arabicPeriod"/>
            </a:pPr>
            <a:r>
              <a:rPr lang="kk-KZ" sz="1400" b="1" dirty="0"/>
              <a:t>Эмпирикалық негізділік (</a:t>
            </a:r>
            <a:r>
              <a:rPr lang="en-US" sz="1400" b="1" dirty="0"/>
              <a:t>Empirical):</a:t>
            </a:r>
            <a:endParaRPr lang="en-US" sz="1400" dirty="0"/>
          </a:p>
          <a:p>
            <a:pPr marL="742950" lvl="1" indent="-285750">
              <a:buFont typeface="+mj-lt"/>
              <a:buAutoNum type="arabicPeriod"/>
            </a:pPr>
            <a:r>
              <a:rPr lang="kk-KZ" sz="1400" dirty="0"/>
              <a:t>Жақсы зерттеу нақты </a:t>
            </a:r>
            <a:r>
              <a:rPr lang="kk-KZ" sz="1400" b="1" dirty="0"/>
              <a:t>өмірлік жағдайлармен байланысты болуы керек</a:t>
            </a:r>
            <a:r>
              <a:rPr lang="kk-KZ" sz="14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400" b="1" dirty="0"/>
              <a:t>Шынайы деректерді қолдану</a:t>
            </a:r>
            <a:r>
              <a:rPr lang="kk-KZ" sz="1400" dirty="0"/>
              <a:t> зерттеу нәтижелерінің </a:t>
            </a:r>
            <a:r>
              <a:rPr lang="kk-KZ" sz="1400" b="1" dirty="0"/>
              <a:t>сыртқы сенімділігін (</a:t>
            </a:r>
            <a:r>
              <a:rPr lang="en-US" sz="1400" b="1" dirty="0"/>
              <a:t>external validity) </a:t>
            </a:r>
            <a:r>
              <a:rPr lang="kk-KZ" sz="1400" b="1" dirty="0"/>
              <a:t>арттырады</a:t>
            </a:r>
            <a:r>
              <a:rPr lang="kk-KZ" sz="1400" dirty="0"/>
              <a:t>.</a:t>
            </a:r>
          </a:p>
          <a:p>
            <a:pPr>
              <a:buFont typeface="+mj-lt"/>
              <a:buAutoNum type="arabicPeriod"/>
            </a:pPr>
            <a:r>
              <a:rPr lang="kk-KZ" sz="1400" b="1" dirty="0"/>
              <a:t>Қайталауға болатындығы (</a:t>
            </a:r>
            <a:r>
              <a:rPr lang="en-US" sz="1400" b="1" dirty="0"/>
              <a:t>Replicable):</a:t>
            </a:r>
            <a:endParaRPr lang="en-US" sz="1400" dirty="0"/>
          </a:p>
          <a:p>
            <a:pPr marL="742950" lvl="1" indent="-285750">
              <a:buFont typeface="+mj-lt"/>
              <a:buAutoNum type="arabicPeriod"/>
            </a:pPr>
            <a:r>
              <a:rPr lang="kk-KZ" sz="1400" dirty="0"/>
              <a:t>Жақсы зерттеу </a:t>
            </a:r>
            <a:r>
              <a:rPr lang="kk-KZ" sz="1400" b="1" dirty="0"/>
              <a:t>қайта жүргізуге болатын сипатқа ие болуы тиіс</a:t>
            </a:r>
            <a:r>
              <a:rPr lang="kk-KZ" sz="14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400" dirty="0"/>
              <a:t>Зерттеу нәтижелері </a:t>
            </a:r>
            <a:r>
              <a:rPr lang="kk-KZ" sz="1400" b="1" dirty="0"/>
              <a:t>басқа зерттеушілердің қайта тексеруі арқылы расталуы керек</a:t>
            </a:r>
            <a:r>
              <a:rPr lang="kk-KZ" sz="1400" dirty="0"/>
              <a:t>, бұл </a:t>
            </a:r>
            <a:r>
              <a:rPr lang="kk-KZ" sz="1400" b="1" dirty="0"/>
              <a:t>сенімді шешімдер қабылдауға мүмкіндік береді</a:t>
            </a:r>
            <a:r>
              <a:rPr lang="kk-KZ" sz="1400" dirty="0"/>
              <a:t>.</a:t>
            </a:r>
          </a:p>
          <a:p>
            <a:pPr>
              <a:buFont typeface="+mj-lt"/>
              <a:buAutoNum type="arabicPeriod"/>
            </a:pPr>
            <a:endParaRPr lang="kk-KZ" sz="1200" dirty="0"/>
          </a:p>
        </p:txBody>
      </p:sp>
    </p:spTree>
    <p:extLst>
      <p:ext uri="{BB962C8B-B14F-4D97-AF65-F5344CB8AC3E}">
        <p14:creationId xmlns:p14="http://schemas.microsoft.com/office/powerpoint/2010/main" val="2069055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5692A-1D5A-64BB-8B16-8BB6C3230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C08316-9B7D-6DD4-69E4-035FDB116078}"/>
              </a:ext>
            </a:extLst>
          </p:cNvPr>
          <p:cNvSpPr txBox="1"/>
          <p:nvPr/>
        </p:nvSpPr>
        <p:spPr>
          <a:xfrm>
            <a:off x="9267824" y="19050"/>
            <a:ext cx="304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b="1" dirty="0"/>
              <a:t>Инженерлік зерттеулермен айналысатын зерттеушілердің жалпы мәселелері</a:t>
            </a:r>
            <a:endParaRPr lang="ru-KZ" sz="1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3A82D7-3CFB-823A-F5DC-9699920CC446}"/>
              </a:ext>
            </a:extLst>
          </p:cNvPr>
          <p:cNvSpPr txBox="1"/>
          <p:nvPr/>
        </p:nvSpPr>
        <p:spPr>
          <a:xfrm>
            <a:off x="0" y="110729"/>
            <a:ext cx="11906250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100" dirty="0"/>
              <a:t>Инженерлік зерттеулермен айналысатын </a:t>
            </a:r>
            <a:r>
              <a:rPr lang="kk-KZ" sz="1100" b="1" dirty="0"/>
              <a:t>зерттеушілер көптеген қиындықтарға тап болады</a:t>
            </a:r>
            <a:r>
              <a:rPr lang="kk-KZ" sz="1100" dirty="0"/>
              <a:t>. Олардың кейбір маңызды мәселелері мыналар:</a:t>
            </a:r>
          </a:p>
          <a:p>
            <a:pPr>
              <a:buFont typeface="+mj-lt"/>
              <a:buAutoNum type="arabicPeriod"/>
            </a:pPr>
            <a:r>
              <a:rPr lang="kk-KZ" sz="1100" b="1" dirty="0"/>
              <a:t>Зерттеу әдіснамасы бойынша ғылыми дайындықтың жеткіліксіздігі</a:t>
            </a:r>
            <a:endParaRPr lang="kk-KZ" sz="1100" dirty="0"/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Зерттеушілер үшін </a:t>
            </a:r>
            <a:r>
              <a:rPr lang="kk-KZ" sz="1100" b="1" dirty="0"/>
              <a:t>зерттеу әдістерін меңгермеу үлкен кедергі</a:t>
            </a:r>
            <a:r>
              <a:rPr lang="kk-KZ" sz="1100" dirty="0"/>
              <a:t> болып табылады.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Инженерлік ғылымдарда </a:t>
            </a:r>
            <a:r>
              <a:rPr lang="kk-KZ" sz="1100" b="1" dirty="0"/>
              <a:t>білікті ғылыми жетекшілердің тапшылығы</a:t>
            </a:r>
            <a:r>
              <a:rPr lang="kk-KZ" sz="1100" dirty="0"/>
              <a:t> байқалады.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Көптеген инженерлік зерттеушілер </a:t>
            </a:r>
            <a:r>
              <a:rPr lang="kk-KZ" sz="1100" b="1" dirty="0"/>
              <a:t>ресми зерттеу әдістерін білмей-ақ ғылыми жұмысқа кіріседі</a:t>
            </a:r>
            <a:r>
              <a:rPr lang="kk-KZ" sz="1100" dirty="0"/>
              <a:t>, бұл </a:t>
            </a:r>
            <a:r>
              <a:rPr lang="kk-KZ" sz="1100" b="1" dirty="0"/>
              <a:t>зерттеудің сапасыздығына</a:t>
            </a:r>
            <a:r>
              <a:rPr lang="kk-KZ" sz="1100" dirty="0"/>
              <a:t> әкеледі.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Кейбір зерттеушілер зерттеу жұмыстарын </a:t>
            </a:r>
            <a:r>
              <a:rPr lang="kk-KZ" sz="1100" b="1" dirty="0"/>
              <a:t>"көшіру және қою" әдісімен (</a:t>
            </a:r>
            <a:r>
              <a:rPr lang="en-US" sz="1100" b="1" dirty="0"/>
              <a:t>cut and paste)</a:t>
            </a:r>
            <a:r>
              <a:rPr lang="en-US" sz="1100" dirty="0"/>
              <a:t> </a:t>
            </a:r>
            <a:r>
              <a:rPr lang="kk-KZ" sz="1100" dirty="0"/>
              <a:t>орындайды, бірақ олар алынған ақпаратқа </a:t>
            </a:r>
            <a:r>
              <a:rPr lang="kk-KZ" sz="1100" b="1" dirty="0"/>
              <a:t>терең талдау жасамайды</a:t>
            </a:r>
            <a:r>
              <a:rPr lang="kk-KZ" sz="11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b="1" dirty="0"/>
              <a:t>Осының салдарынан зерттеу нәтижелері шынайылықтан алшақ болуы мүмкін</a:t>
            </a:r>
            <a:r>
              <a:rPr lang="kk-KZ" sz="11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Сондықтан </a:t>
            </a:r>
            <a:r>
              <a:rPr lang="kk-KZ" sz="1100" b="1" dirty="0"/>
              <a:t>зерттеу әдіснамасын жүйелі түрде оқып-үйрену қажет</a:t>
            </a:r>
            <a:r>
              <a:rPr lang="kk-KZ" sz="11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Зерттеушілер </a:t>
            </a:r>
            <a:r>
              <a:rPr lang="kk-KZ" sz="1100" b="1" dirty="0"/>
              <a:t>жобаларға кіріспес бұрын әдістемелік біліммен қарулануы керек</a:t>
            </a:r>
            <a:r>
              <a:rPr lang="kk-KZ" sz="1100" dirty="0"/>
              <a:t>, бұл үшін </a:t>
            </a:r>
            <a:r>
              <a:rPr lang="kk-KZ" sz="1100" b="1" dirty="0"/>
              <a:t>қысқа мерзімді қарқынды курстар ұйымдастырылуы қажет</a:t>
            </a:r>
            <a:r>
              <a:rPr lang="kk-KZ" sz="1100" dirty="0"/>
              <a:t>.</a:t>
            </a:r>
          </a:p>
          <a:p>
            <a:pPr>
              <a:buFont typeface="+mj-lt"/>
              <a:buAutoNum type="arabicPeriod"/>
            </a:pPr>
            <a:r>
              <a:rPr lang="kk-KZ" sz="1100" b="1" dirty="0"/>
              <a:t>Университеттер мен өнеркәсіптік зерттеу орталықтары арасындағы байланыстың әлсіздігі</a:t>
            </a:r>
            <a:endParaRPr lang="kk-KZ" sz="1100" dirty="0"/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Университеттердің зерттеу бөлімдері мен </a:t>
            </a:r>
            <a:r>
              <a:rPr lang="kk-KZ" sz="1100" b="1" dirty="0"/>
              <a:t>өнеркәсіптік кәсіпорындар арасында өзара әрекеттесу жеткіліксіз</a:t>
            </a:r>
            <a:r>
              <a:rPr lang="kk-KZ" sz="11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b="1" dirty="0"/>
              <a:t>Құпия емес, бірақ маңызды алғашқы деректер</a:t>
            </a:r>
            <a:r>
              <a:rPr lang="kk-KZ" sz="1100" dirty="0"/>
              <a:t> көптеген зерттеушілерге қолжетімсіз болып қала береді.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b="1" dirty="0"/>
              <a:t>Зерттеулерді шынайы әрі тиімді жүргізу үшін</a:t>
            </a:r>
            <a:r>
              <a:rPr lang="kk-KZ" sz="1100" dirty="0"/>
              <a:t> барлық мүдделі тараптар арасында </a:t>
            </a:r>
            <a:r>
              <a:rPr lang="kk-KZ" sz="1100" b="1" dirty="0"/>
              <a:t>байланыс механизмдерін дамыту қажет</a:t>
            </a:r>
            <a:r>
              <a:rPr lang="kk-KZ" sz="11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b="1" dirty="0"/>
              <a:t>Университеттер мен өндіріс орындары арасында өзара әрекеттесу бағдарламаларын дамыту маңызды</a:t>
            </a:r>
            <a:r>
              <a:rPr lang="kk-KZ" sz="1100" dirty="0"/>
              <a:t>, бұл арқылы:</a:t>
            </a:r>
          </a:p>
          <a:p>
            <a:pPr marL="1143000" lvl="2" indent="-228600">
              <a:buFont typeface="+mj-lt"/>
              <a:buAutoNum type="arabicPeriod"/>
            </a:pPr>
            <a:r>
              <a:rPr lang="kk-KZ" sz="1100" dirty="0"/>
              <a:t>Академиялық зерттеушілер </a:t>
            </a:r>
            <a:r>
              <a:rPr lang="kk-KZ" sz="1100" b="1" dirty="0"/>
              <a:t>өндірістік тәжірибеден қандай мәселелерді зерттеу керек екенін біле алады</a:t>
            </a:r>
            <a:r>
              <a:rPr lang="kk-KZ" sz="1100" dirty="0"/>
              <a:t>.</a:t>
            </a:r>
          </a:p>
          <a:p>
            <a:pPr marL="1143000" lvl="2" indent="-228600">
              <a:buFont typeface="+mj-lt"/>
              <a:buAutoNum type="arabicPeriod"/>
            </a:pPr>
            <a:r>
              <a:rPr lang="kk-KZ" sz="1100" dirty="0"/>
              <a:t>Өнеркәсіп өкілдері </a:t>
            </a:r>
            <a:r>
              <a:rPr lang="kk-KZ" sz="1100" b="1" dirty="0"/>
              <a:t>академиялық зерттеу нәтижелерін өз тәжірибесінде қолдана алады</a:t>
            </a:r>
            <a:r>
              <a:rPr lang="kk-KZ" sz="1100" dirty="0"/>
              <a:t>.</a:t>
            </a:r>
          </a:p>
          <a:p>
            <a:pPr>
              <a:buFont typeface="+mj-lt"/>
              <a:buAutoNum type="arabicPeriod"/>
            </a:pPr>
            <a:r>
              <a:rPr lang="kk-KZ" sz="1100" b="1" dirty="0"/>
              <a:t>Өнеркәсіп саласының зерттеушілерге сенімсіздігі</a:t>
            </a:r>
            <a:endParaRPr lang="kk-KZ" sz="1100" dirty="0"/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Көптеген өндірістік кәсіпорындар </a:t>
            </a:r>
            <a:r>
              <a:rPr lang="kk-KZ" sz="1100" b="1" dirty="0"/>
              <a:t>зерттеушілерге берілген ақпараттың дұрыс қолданылатынына сенімсіздік танытады</a:t>
            </a:r>
            <a:r>
              <a:rPr lang="kk-KZ" sz="11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b="1" dirty="0"/>
              <a:t>Компаниялар құпиялылық қағидаларын қатаң сақтайды</a:t>
            </a:r>
            <a:r>
              <a:rPr lang="kk-KZ" sz="1100" dirty="0"/>
              <a:t>, бұл </a:t>
            </a:r>
            <a:r>
              <a:rPr lang="kk-KZ" sz="1100" b="1" dirty="0"/>
              <a:t>зерттеушілерге қажетті ақпаратқа қол жеткізуді қиындатады</a:t>
            </a:r>
            <a:r>
              <a:rPr lang="kk-KZ" sz="11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Осы мәселені шешу үшін </a:t>
            </a:r>
            <a:r>
              <a:rPr lang="kk-KZ" sz="1100" b="1" dirty="0"/>
              <a:t>бизнес құрылымдарына зерттеушілердің адалдық қағидаттарын сақтайтынына сенім қалыптастыру қажет</a:t>
            </a:r>
            <a:r>
              <a:rPr lang="kk-KZ" sz="1100" dirty="0"/>
              <a:t>.</a:t>
            </a:r>
          </a:p>
          <a:p>
            <a:pPr>
              <a:buFont typeface="+mj-lt"/>
              <a:buAutoNum type="arabicPeriod"/>
            </a:pPr>
            <a:r>
              <a:rPr lang="kk-KZ" sz="1100" b="1" dirty="0"/>
              <a:t>Зерттеулердің қайталануы және ресурстарды тиімсіз пайдалану</a:t>
            </a:r>
            <a:endParaRPr lang="kk-KZ" sz="1100" dirty="0"/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Жеткілікті ақпараттың болмауына байланысты </a:t>
            </a:r>
            <a:r>
              <a:rPr lang="kk-KZ" sz="1100" b="1" dirty="0"/>
              <a:t>бір-бірін қайталайтын зерттеу жобалары жиі жүргізіледі</a:t>
            </a:r>
            <a:r>
              <a:rPr lang="kk-KZ" sz="11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Бұл </a:t>
            </a:r>
            <a:r>
              <a:rPr lang="kk-KZ" sz="1100" b="1" dirty="0"/>
              <a:t>зерттеу нәтижелерінің қайталануына, уақыт пен ресурстардың босқа кетуіне әкеледі</a:t>
            </a:r>
            <a:r>
              <a:rPr lang="kk-KZ" sz="11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Бұл мәселені шешу үшін:</a:t>
            </a:r>
          </a:p>
          <a:p>
            <a:pPr marL="1143000" lvl="2" indent="-228600">
              <a:buFont typeface="+mj-lt"/>
              <a:buAutoNum type="arabicPeriod"/>
            </a:pPr>
            <a:r>
              <a:rPr lang="kk-KZ" sz="1100" b="1" dirty="0"/>
              <a:t>Инженерлік зерттеулер жүргізіліп жатқан тақырыптар мен орындар туралы ақпараттық дерекқор құру және оны үнемі жаңартып отыру қажет</a:t>
            </a:r>
            <a:r>
              <a:rPr lang="kk-KZ" sz="1100" dirty="0"/>
              <a:t>.</a:t>
            </a:r>
          </a:p>
          <a:p>
            <a:pPr marL="1143000" lvl="2" indent="-228600">
              <a:buFont typeface="+mj-lt"/>
              <a:buAutoNum type="arabicPeriod"/>
            </a:pPr>
            <a:r>
              <a:rPr lang="kk-KZ" sz="1100" dirty="0"/>
              <a:t>Өнеркәсіп үшін </a:t>
            </a:r>
            <a:r>
              <a:rPr lang="kk-KZ" sz="1100" b="1" dirty="0"/>
              <a:t>маңызды инженерлік зерттеу мәселелерін анықтауға ерекше назар аудару керек</a:t>
            </a:r>
            <a:r>
              <a:rPr lang="kk-KZ" sz="1100" dirty="0"/>
              <a:t>.</a:t>
            </a:r>
          </a:p>
          <a:p>
            <a:pPr>
              <a:buFont typeface="+mj-lt"/>
              <a:buAutoNum type="arabicPeriod"/>
            </a:pPr>
            <a:r>
              <a:rPr lang="kk-KZ" sz="1100" b="1" dirty="0"/>
              <a:t>Зерттеушілердің кәсіби этикасының реттелмеуі</a:t>
            </a:r>
            <a:endParaRPr lang="kk-KZ" sz="1100" dirty="0"/>
          </a:p>
          <a:p>
            <a:pPr marL="742950" lvl="1" indent="-285750">
              <a:buFont typeface="+mj-lt"/>
              <a:buAutoNum type="arabicPeriod"/>
            </a:pPr>
            <a:r>
              <a:rPr lang="kk-KZ" sz="1100" b="1" dirty="0"/>
              <a:t>Зерттеушілер үшін бірыңғай этикалық кодекс жоқ</a:t>
            </a:r>
            <a:r>
              <a:rPr lang="kk-KZ" sz="1100" dirty="0"/>
              <a:t>, бұл </a:t>
            </a:r>
            <a:r>
              <a:rPr lang="kk-KZ" sz="1100" b="1" dirty="0"/>
              <a:t>университетаралық және кафедрааралық бәсекелестіктің шиеленісуіне</a:t>
            </a:r>
            <a:r>
              <a:rPr lang="kk-KZ" sz="1100" dirty="0"/>
              <a:t> әкеледі.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Егер </a:t>
            </a:r>
            <a:r>
              <a:rPr lang="kk-KZ" sz="1100" b="1" dirty="0"/>
              <a:t>зерттеушілер этикалық нормаларды шынайы сақтаса</a:t>
            </a:r>
            <a:r>
              <a:rPr lang="kk-KZ" sz="1100" dirty="0"/>
              <a:t>, бұл мәселені шешуге болады.</a:t>
            </a:r>
          </a:p>
          <a:p>
            <a:pPr>
              <a:buFont typeface="+mj-lt"/>
              <a:buAutoNum type="arabicPeriod"/>
            </a:pPr>
            <a:r>
              <a:rPr lang="kk-KZ" sz="1100" b="1" dirty="0"/>
              <a:t>Зерттеу үшін қажетті деректерге уақытылы қол жеткізудің қиындығы</a:t>
            </a:r>
            <a:endParaRPr lang="kk-KZ" sz="1100" dirty="0"/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Мемлекеттік және басқа да ұйымдардың жарияланған зерттеу мәліметтері </a:t>
            </a:r>
            <a:r>
              <a:rPr lang="kk-KZ" sz="1100" b="1" dirty="0"/>
              <a:t>уақытында қолжетімді болмайды</a:t>
            </a:r>
            <a:r>
              <a:rPr lang="kk-KZ" sz="11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Кейде </a:t>
            </a:r>
            <a:r>
              <a:rPr lang="kk-KZ" sz="1100" b="1" dirty="0"/>
              <a:t>әртүрлі ұйымдар жариялаған деректердің қамту аймағы әртүрлі болғандықтан, олардың арасында үлкен айырмашылықтар болуы мүмкін</a:t>
            </a:r>
            <a:r>
              <a:rPr lang="kk-KZ" sz="11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sz="1100" dirty="0"/>
              <a:t>Бұл мәселе зерттеушілерге </a:t>
            </a:r>
            <a:r>
              <a:rPr lang="kk-KZ" sz="1100" b="1" dirty="0"/>
              <a:t>сенімді және дәл дереккөздерді табуда қиындық тудырады</a:t>
            </a:r>
            <a:r>
              <a:rPr lang="kk-KZ" sz="1100" dirty="0"/>
              <a:t>.</a:t>
            </a:r>
          </a:p>
          <a:p>
            <a:r>
              <a:rPr lang="kk-KZ" sz="1100" b="1" dirty="0"/>
              <a:t>Қорытынды:</a:t>
            </a:r>
          </a:p>
          <a:p>
            <a:r>
              <a:rPr lang="kk-KZ" sz="1100" dirty="0"/>
              <a:t>Инженерлік зерттеулер саласында кездесетін бұл мәселелерді шешу үшін: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100" b="1" dirty="0"/>
              <a:t>Зерттеу әдіснамасын меңгеру қажет</a:t>
            </a:r>
            <a:r>
              <a:rPr lang="kk-KZ" sz="11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100" b="1" dirty="0"/>
              <a:t>Университеттер мен өндіріс орындары арасындағы ынтымақтастықты нығайту керек</a:t>
            </a:r>
            <a:r>
              <a:rPr lang="kk-KZ" sz="11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100" b="1" dirty="0"/>
              <a:t>Кәсіби этика мен ақпарат алмасудың ашықтығын дамыту маңызды</a:t>
            </a:r>
            <a:r>
              <a:rPr lang="kk-KZ" sz="11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100" b="1" dirty="0"/>
              <a:t>Зерттеулердің қайталануын болдырмау үшін ғылыми дерекқорлар құру қажет</a:t>
            </a:r>
            <a:r>
              <a:rPr lang="kk-KZ" sz="11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100" b="1" dirty="0"/>
              <a:t>Қажетті зерттеу деректеріне қолжетімділікті жақсарту үшін үкіметтік және ғылыми мекемелермен тығыз жұмыс істеу керек</a:t>
            </a:r>
            <a:r>
              <a:rPr lang="kk-KZ" sz="1100" dirty="0"/>
              <a:t>.</a:t>
            </a:r>
          </a:p>
          <a:p>
            <a:endParaRPr lang="kk-KZ" sz="1200" dirty="0"/>
          </a:p>
        </p:txBody>
      </p:sp>
    </p:spTree>
    <p:extLst>
      <p:ext uri="{BB962C8B-B14F-4D97-AF65-F5344CB8AC3E}">
        <p14:creationId xmlns:p14="http://schemas.microsoft.com/office/powerpoint/2010/main" val="1448818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A8457-351A-5580-0538-11BAB15B8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A9B5F64-4C5B-A50D-970B-5AC031E83F90}"/>
              </a:ext>
            </a:extLst>
          </p:cNvPr>
          <p:cNvSpPr txBox="1"/>
          <p:nvPr/>
        </p:nvSpPr>
        <p:spPr>
          <a:xfrm>
            <a:off x="459502" y="700564"/>
            <a:ext cx="112729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/>
              <a:t>Зерттеудің мақсаты – ғылыми әдістерді қолдану арқылы сұрақтарға жауап табу.</a:t>
            </a:r>
            <a:r>
              <a:rPr lang="en-US" dirty="0"/>
              <a:t> </a:t>
            </a:r>
            <a:r>
              <a:rPr lang="kk-KZ" dirty="0"/>
              <a:t>Негізгі мақсат – әлі ашылмаған немесе жасырын болып келген шындықты анықтау. </a:t>
            </a:r>
            <a:endParaRPr lang="en-US" dirty="0"/>
          </a:p>
          <a:p>
            <a:pPr algn="just"/>
            <a:r>
              <a:rPr lang="kk-KZ" dirty="0"/>
              <a:t>Зерттеу мақсаттарын кеңінен мынадай топтарға бөлуге болады:</a:t>
            </a:r>
            <a:r>
              <a:rPr lang="en-US" dirty="0"/>
              <a:t> </a:t>
            </a:r>
            <a:r>
              <a:rPr lang="kk-KZ" dirty="0"/>
              <a:t>Құбылыспен танысу немесе оған жаңа көзқараспен қарау (бұл зерттеудің ізденушілік немесе қалыптастырушы түрлері деп аталады).</a:t>
            </a:r>
            <a:endParaRPr lang="en-US" dirty="0"/>
          </a:p>
          <a:p>
            <a:pPr algn="just"/>
            <a:r>
              <a:rPr lang="kk-KZ" dirty="0"/>
              <a:t>Белгілі бір нәрсенің қаншалықты жиі кездесетінін немесе оның басқа нәрсемен байланысын анықтау (бұл диагностикалық зерттеу деп аталады).</a:t>
            </a:r>
            <a:endParaRPr lang="en-US" dirty="0"/>
          </a:p>
          <a:p>
            <a:pPr algn="just"/>
            <a:r>
              <a:rPr lang="kk-KZ" dirty="0"/>
              <a:t>Айнымалылар арасындағы себеп-салдарлық байланысты тексеру үшін гипотезаны сынау (бұл гипотезаны тексеру зерттеуі деп аталады).</a:t>
            </a:r>
            <a:endParaRPr lang="en-US" dirty="0"/>
          </a:p>
          <a:p>
            <a:pPr algn="just"/>
            <a:r>
              <a:rPr lang="kk-KZ" dirty="0"/>
              <a:t>Адамдарды зерттеумен айналысуға не итермелейді?</a:t>
            </a:r>
            <a:endParaRPr lang="en-US" dirty="0"/>
          </a:p>
          <a:p>
            <a:pPr algn="just"/>
            <a:r>
              <a:rPr lang="kk-KZ" dirty="0"/>
              <a:t>Зерттеуге ұмтылу – адамның басты қозғаушы күштерінің бірі. Зерттеу жүргізуге түрткі болатын себептер мыналар болуы мүмкін:</a:t>
            </a:r>
            <a:endParaRPr lang="en-US" dirty="0"/>
          </a:p>
          <a:p>
            <a:pPr algn="just"/>
            <a:r>
              <a:rPr lang="kk-KZ" dirty="0"/>
              <a:t>Ғылыми дәрежеге қол жеткізу және мансаптық мүмкіндіктерді арттыру;</a:t>
            </a:r>
            <a:endParaRPr lang="en-US" dirty="0"/>
          </a:p>
          <a:p>
            <a:pPr algn="just"/>
            <a:r>
              <a:rPr lang="kk-KZ" dirty="0"/>
              <a:t>Шешілмеген мәселелерді шешуге деген ұмтылыс;</a:t>
            </a:r>
            <a:endParaRPr lang="en-US" dirty="0"/>
          </a:p>
          <a:p>
            <a:pPr algn="just"/>
            <a:r>
              <a:rPr lang="kk-KZ" dirty="0"/>
              <a:t>Шығармашылық жұмыс істеу арқылы интеллектуалдық ляззат алу;</a:t>
            </a:r>
            <a:endParaRPr lang="en-US" dirty="0"/>
          </a:p>
          <a:p>
            <a:pPr algn="just"/>
            <a:r>
              <a:rPr lang="kk-KZ" dirty="0"/>
              <a:t>Қоғамға пайда әкелу мақсатында зерттеу жүргізу;</a:t>
            </a:r>
            <a:endParaRPr lang="en-US" dirty="0"/>
          </a:p>
          <a:p>
            <a:pPr algn="just"/>
            <a:r>
              <a:rPr lang="kk-KZ" dirty="0"/>
              <a:t>Құрмет пен танымалдыққа ұмтылу;</a:t>
            </a:r>
            <a:endParaRPr lang="en-US" dirty="0"/>
          </a:p>
          <a:p>
            <a:pPr algn="just"/>
            <a:r>
              <a:rPr lang="kk-KZ" dirty="0"/>
              <a:t>Басқа да көптеген себептер.</a:t>
            </a:r>
            <a:endParaRPr lang="en-US" dirty="0"/>
          </a:p>
          <a:p>
            <a:pPr algn="just"/>
            <a:r>
              <a:rPr lang="kk-KZ" dirty="0"/>
              <a:t>Сонымен қатар, үкіметтің шешімдері, жұмыс жағдайлары, жаңа нәрселерге деген қызығушылық, әлеуметтік ойлау мен ояну сияқты көптеген қосымша факторлар да адамдарды зерттеу жүргізуге ынталандыруы немесе мәжбүрлеуі мүмкін.</a:t>
            </a:r>
            <a:endParaRPr lang="ru-K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8D031D-6413-9236-01C1-00397AAC6178}"/>
              </a:ext>
            </a:extLst>
          </p:cNvPr>
          <p:cNvSpPr txBox="1"/>
          <p:nvPr/>
        </p:nvSpPr>
        <p:spPr>
          <a:xfrm>
            <a:off x="4452938" y="155793"/>
            <a:ext cx="443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Зерттеу</a:t>
            </a:r>
            <a:r>
              <a:rPr lang="en-US" b="1" dirty="0"/>
              <a:t> </a:t>
            </a:r>
            <a:r>
              <a:rPr lang="kk-KZ" b="1" dirty="0"/>
              <a:t>мақсаттары мен мотивациясы</a:t>
            </a:r>
            <a:endParaRPr lang="ru-KZ" b="1" dirty="0"/>
          </a:p>
        </p:txBody>
      </p:sp>
    </p:spTree>
    <p:extLst>
      <p:ext uri="{BB962C8B-B14F-4D97-AF65-F5344CB8AC3E}">
        <p14:creationId xmlns:p14="http://schemas.microsoft.com/office/powerpoint/2010/main" val="2490900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27AE7-18DE-F7AC-4CA0-0266248A1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E49BDB-8164-5A69-094B-98A5E0DEAE58}"/>
              </a:ext>
            </a:extLst>
          </p:cNvPr>
          <p:cNvSpPr txBox="1"/>
          <p:nvPr/>
        </p:nvSpPr>
        <p:spPr>
          <a:xfrm>
            <a:off x="6758037" y="568429"/>
            <a:ext cx="502438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600" dirty="0"/>
              <a:t>Сипаттамалық зерттеу – әртүрлі сауалнамалар мен фактілерді анықтауға арналған зерттеулерді қамтиды. </a:t>
            </a:r>
            <a:endParaRPr lang="en-US" sz="1600" dirty="0"/>
          </a:p>
          <a:p>
            <a:pPr algn="just"/>
            <a:r>
              <a:rPr lang="kk-KZ" sz="1600" dirty="0"/>
              <a:t>Сипаттамалық зерттеудің басты мақсаты – қазіргі жағдайды сипаттау. </a:t>
            </a:r>
            <a:endParaRPr lang="en-US" sz="1600" dirty="0"/>
          </a:p>
          <a:p>
            <a:pPr algn="just"/>
            <a:r>
              <a:rPr lang="kk-KZ" sz="1600" dirty="0"/>
              <a:t>Бұл әдіс әлеуметтік ғылымдарда, бизнес және менеджмент саласындағы зерттеулерде кеңінен қолданылады.</a:t>
            </a:r>
            <a:endParaRPr lang="en-US" sz="1600" dirty="0"/>
          </a:p>
          <a:p>
            <a:pPr algn="just"/>
            <a:r>
              <a:rPr lang="kk-KZ" sz="1600" dirty="0"/>
              <a:t>Бұл әдістің негізгі ерекшелігі – зерттеушінің айнымалыларға бақылау жүргізе алмауы; ол тек болған немесе болып жатқан жағдайды сипаттай алады. </a:t>
            </a:r>
            <a:endParaRPr lang="en-US" sz="1600" dirty="0"/>
          </a:p>
          <a:p>
            <a:pPr algn="just"/>
            <a:r>
              <a:rPr lang="kk-KZ" sz="1600" dirty="0"/>
              <a:t>Мұндай зерттеулер көбінесе келесі факторларды өлшеуге бағытталады:</a:t>
            </a:r>
            <a:r>
              <a:rPr lang="en-US" sz="1600" dirty="0"/>
              <a:t> </a:t>
            </a:r>
          </a:p>
          <a:p>
            <a:pPr algn="just"/>
            <a:r>
              <a:rPr lang="kk-KZ" sz="1600" dirty="0"/>
              <a:t>Адамдардың сауда жасау жиілігі,</a:t>
            </a:r>
            <a:endParaRPr lang="en-US" sz="1600" dirty="0"/>
          </a:p>
          <a:p>
            <a:pPr algn="just"/>
            <a:r>
              <a:rPr lang="kk-KZ" sz="1600" dirty="0"/>
              <a:t>Брендке деген артықшылықтары,</a:t>
            </a:r>
            <a:endParaRPr lang="en-US" sz="1600" dirty="0"/>
          </a:p>
          <a:p>
            <a:pPr algn="just"/>
            <a:r>
              <a:rPr lang="kk-KZ" sz="1600" dirty="0"/>
              <a:t>Ең танымал бұқаралық ақпарат құралдары мен бағдарламалар және т.б.</a:t>
            </a:r>
            <a:endParaRPr lang="en-US" sz="1600" dirty="0"/>
          </a:p>
          <a:p>
            <a:pPr algn="just"/>
            <a:r>
              <a:rPr lang="kk-KZ" sz="1600" dirty="0"/>
              <a:t>Сауалнама әдістерінің барлық түрлері, соның ішінде салыстырмалы және корреляциялық зерттеу әдістері, сипаттамалық зерттеуге жатады.</a:t>
            </a:r>
            <a:endParaRPr lang="en-US" sz="1600" dirty="0"/>
          </a:p>
          <a:p>
            <a:pPr algn="just"/>
            <a:r>
              <a:rPr lang="kk-KZ" sz="1600" dirty="0"/>
              <a:t>Талдамалық зерттеу кезінде, керісінше, зерттеуші қолда бар ақпарат пен фактілерді талдау арқылы материалға сыни баға береді.</a:t>
            </a:r>
            <a:endParaRPr lang="ru-KZ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C36120-50B8-17C8-49F8-CD927DE96402}"/>
              </a:ext>
            </a:extLst>
          </p:cNvPr>
          <p:cNvSpPr txBox="1"/>
          <p:nvPr/>
        </p:nvSpPr>
        <p:spPr>
          <a:xfrm>
            <a:off x="3559994" y="70068"/>
            <a:ext cx="5710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Сипаттамалық</a:t>
            </a:r>
            <a:r>
              <a:rPr lang="ru-RU" b="1" dirty="0"/>
              <a:t> </a:t>
            </a:r>
            <a:r>
              <a:rPr lang="ru-RU" b="1" dirty="0" err="1"/>
              <a:t>зерттеу</a:t>
            </a:r>
            <a:r>
              <a:rPr lang="ru-RU" b="1" dirty="0"/>
              <a:t> мен </a:t>
            </a:r>
            <a:r>
              <a:rPr lang="ru-RU" b="1" dirty="0" err="1"/>
              <a:t>талдамалық</a:t>
            </a:r>
            <a:r>
              <a:rPr lang="ru-RU" b="1" dirty="0"/>
              <a:t> </a:t>
            </a:r>
            <a:r>
              <a:rPr lang="ru-RU" b="1" dirty="0" err="1"/>
              <a:t>зерттеу</a:t>
            </a:r>
            <a:endParaRPr lang="ru-KZ" b="1" dirty="0"/>
          </a:p>
        </p:txBody>
      </p:sp>
      <p:pic>
        <p:nvPicPr>
          <p:cNvPr id="7" name="Рисунок 6" descr="Изображение выглядит как текст, снимок экрана, Электронная техника, схема&#10;&#10;Автоматически созданное описание">
            <a:extLst>
              <a:ext uri="{FF2B5EF4-FFF2-40B4-BE49-F238E27FC236}">
                <a16:creationId xmlns:a16="http://schemas.microsoft.com/office/drawing/2014/main" id="{BA1F4E72-688D-685E-24DC-D584CB589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2" y="606976"/>
            <a:ext cx="5924550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67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E59AE-EA4B-E032-9068-957C71E42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519FE2-5EE8-6519-4633-63A6E3412533}"/>
              </a:ext>
            </a:extLst>
          </p:cNvPr>
          <p:cNvSpPr txBox="1"/>
          <p:nvPr/>
        </p:nvSpPr>
        <p:spPr>
          <a:xfrm>
            <a:off x="3559994" y="70068"/>
            <a:ext cx="5710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Қолданбалы зерттеу мен іргелі зерттеу</a:t>
            </a:r>
            <a:endParaRPr lang="ru-KZ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99124-D0F9-CDA8-B393-82F0B01A0F62}"/>
              </a:ext>
            </a:extLst>
          </p:cNvPr>
          <p:cNvSpPr txBox="1"/>
          <p:nvPr/>
        </p:nvSpPr>
        <p:spPr>
          <a:xfrm>
            <a:off x="6681837" y="797510"/>
            <a:ext cx="50243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/>
              <a:t>Зерттеу </a:t>
            </a:r>
            <a:r>
              <a:rPr lang="kk-KZ" sz="1600" b="1" dirty="0"/>
              <a:t>қолданбалы зерттеу</a:t>
            </a:r>
            <a:r>
              <a:rPr lang="kk-KZ" sz="1600" dirty="0"/>
              <a:t> немесе </a:t>
            </a:r>
            <a:r>
              <a:rPr lang="kk-KZ" sz="1600" b="1" dirty="0"/>
              <a:t>іргелі зерттеу</a:t>
            </a:r>
            <a:r>
              <a:rPr lang="kk-KZ" sz="1600" dirty="0"/>
              <a:t> болып бөлінеді.</a:t>
            </a:r>
          </a:p>
          <a:p>
            <a:r>
              <a:rPr lang="kk-KZ" sz="1600" b="1" dirty="0"/>
              <a:t>Қолданбалы зерттеудің</a:t>
            </a:r>
            <a:r>
              <a:rPr lang="kk-KZ" sz="1600" dirty="0"/>
              <a:t> басты мақсаты – қоғам немесе өнеркәсіптік/іскерлік ұйымдар тап болып отырған өзекті мәселенің шешімін табу.</a:t>
            </a:r>
          </a:p>
          <a:p>
            <a:r>
              <a:rPr lang="kk-KZ" sz="1600" dirty="0"/>
              <a:t>Ал </a:t>
            </a:r>
            <a:r>
              <a:rPr lang="kk-KZ" sz="1600" b="1" dirty="0"/>
              <a:t>іргелі (немесе таза) зерттеу</a:t>
            </a:r>
            <a:r>
              <a:rPr lang="kk-KZ" sz="1600" dirty="0"/>
              <a:t> негізінен жалпы заңдылықтарды анықтауға және теория қалыптастыруға бағытталған. "Білімді жай ғана жинау" деген ұғым </a:t>
            </a:r>
            <a:r>
              <a:rPr lang="kk-KZ" sz="1600" b="1" dirty="0"/>
              <a:t>іргелі, негізгі немесе таза зерттеу</a:t>
            </a:r>
            <a:r>
              <a:rPr lang="kk-KZ" sz="1600" dirty="0"/>
              <a:t> деп аталады.</a:t>
            </a:r>
          </a:p>
          <a:p>
            <a:r>
              <a:rPr lang="kk-KZ" sz="1600" b="1" dirty="0"/>
              <a:t>Іргелі зерттеуге</a:t>
            </a:r>
            <a:r>
              <a:rPr lang="kk-KZ" sz="1600" dirty="0"/>
              <a:t> мысал ретінде: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Табиғи құбылыстарды зерттеу,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Математиканың теориялық мәселелерін зерттеу,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Адам мінез-құлқын зерделеу және жалпы заңдылықтарды анықтау жатады.</a:t>
            </a:r>
          </a:p>
          <a:p>
            <a:r>
              <a:rPr lang="kk-KZ" sz="1600" b="1" dirty="0"/>
              <a:t>Қолданбалы зерттеу</a:t>
            </a:r>
            <a:r>
              <a:rPr lang="kk-KZ" sz="1600" dirty="0"/>
              <a:t> өзекті практикалық мәселенің шешімін табуға бағытталған болса, </a:t>
            </a:r>
            <a:r>
              <a:rPr lang="kk-KZ" sz="1600" b="1" dirty="0"/>
              <a:t>іргелі зерттеу</a:t>
            </a:r>
            <a:r>
              <a:rPr lang="kk-KZ" sz="1600" dirty="0"/>
              <a:t> – қазіргі немесе болашақта кең қолдану саласына ие болуы мүмкін теорияларды қалыптастыруға бағытталған. Ол ғылымның ұйымдасқан білім қорына жаңа материалдар қосуға көмектеседі.</a:t>
            </a:r>
          </a:p>
        </p:txBody>
      </p:sp>
      <p:pic>
        <p:nvPicPr>
          <p:cNvPr id="7" name="Рисунок 6" descr="Изображение выглядит как текст, снимок экрана, круг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A541B95-4B3B-AF44-6E72-4B9118E85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663033"/>
            <a:ext cx="5730073" cy="57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04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221D0-D54D-DF76-8131-C16D5020F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690439-7C3F-E598-32F7-11F73AF64E1B}"/>
              </a:ext>
            </a:extLst>
          </p:cNvPr>
          <p:cNvSpPr txBox="1"/>
          <p:nvPr/>
        </p:nvSpPr>
        <p:spPr>
          <a:xfrm>
            <a:off x="3664769" y="0"/>
            <a:ext cx="3555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Сандық және сапалық зерттеу</a:t>
            </a:r>
            <a:endParaRPr lang="ru-KZ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D0E732-70DE-8A44-3AC8-71EED902825E}"/>
              </a:ext>
            </a:extLst>
          </p:cNvPr>
          <p:cNvSpPr txBox="1"/>
          <p:nvPr/>
        </p:nvSpPr>
        <p:spPr>
          <a:xfrm>
            <a:off x="104775" y="445532"/>
            <a:ext cx="117729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dirty="0"/>
              <a:t>Зерттеулер екі негізгі түрге бөлінеді: </a:t>
            </a:r>
            <a:r>
              <a:rPr lang="kk-KZ" sz="1400" b="1" dirty="0"/>
              <a:t>сандық (</a:t>
            </a:r>
            <a:r>
              <a:rPr lang="en-US" sz="1400" b="1" dirty="0"/>
              <a:t>quantitative) </a:t>
            </a:r>
            <a:r>
              <a:rPr lang="kk-KZ" sz="1400" b="1" dirty="0"/>
              <a:t>зерттеу</a:t>
            </a:r>
            <a:r>
              <a:rPr lang="kk-KZ" sz="1400" dirty="0"/>
              <a:t> және </a:t>
            </a:r>
            <a:r>
              <a:rPr lang="kk-KZ" sz="1400" b="1" dirty="0"/>
              <a:t>сапалық (</a:t>
            </a:r>
            <a:r>
              <a:rPr lang="en-US" sz="1400" b="1" dirty="0"/>
              <a:t>qualitative) </a:t>
            </a:r>
            <a:r>
              <a:rPr lang="kk-KZ" sz="1400" b="1" dirty="0"/>
              <a:t>зерттеу</a:t>
            </a:r>
            <a:r>
              <a:rPr lang="kk-KZ" sz="1400" dirty="0"/>
              <a:t>.</a:t>
            </a:r>
          </a:p>
          <a:p>
            <a:r>
              <a:rPr lang="kk-KZ" sz="1400" b="1" dirty="0"/>
              <a:t>Сандық зерттеу</a:t>
            </a:r>
          </a:p>
          <a:p>
            <a:r>
              <a:rPr lang="kk-KZ" sz="1400" dirty="0"/>
              <a:t>Сандық зерттеу – зерттелетін құбылыстарды </a:t>
            </a:r>
            <a:r>
              <a:rPr lang="kk-KZ" sz="1400" b="1" dirty="0"/>
              <a:t>сандық көрсеткіштермен</a:t>
            </a:r>
            <a:r>
              <a:rPr lang="kk-KZ" sz="1400" dirty="0"/>
              <a:t> сипаттайтын зерттеу түрі. Бұл зерттеу әдісі нақты деректерді жинауға, сандармен өлшеуге және статистикалық талдауға негізделген.</a:t>
            </a:r>
          </a:p>
          <a:p>
            <a:r>
              <a:rPr lang="ru-KZ" sz="1400" dirty="0"/>
              <a:t>✅ </a:t>
            </a:r>
            <a:r>
              <a:rPr lang="kk-KZ" sz="1400" b="1" dirty="0"/>
              <a:t>Ерекшеліктері: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Санмен және сандарға негізделген талдау;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Статистикалық әдістерді қолдану;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Қорытындыларды өлшеуге және салыстыруға болады;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Үлкен көлемдегі деректерді өңдеуге ыңғайлы.</a:t>
            </a:r>
          </a:p>
          <a:p>
            <a:r>
              <a:rPr lang="ru-KZ" sz="1400" dirty="0"/>
              <a:t>✅ </a:t>
            </a:r>
            <a:r>
              <a:rPr lang="kk-KZ" sz="1400" b="1" dirty="0"/>
              <a:t>Мысалдар: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Адамдардың белгілі бір тауарды сатып алу жиілігі;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Оқушылардың емтихан нәтижелерін салыстыру;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Халықтың белгілі бір саяси көзқарасты қолдау пайызы.</a:t>
            </a:r>
          </a:p>
          <a:p>
            <a:r>
              <a:rPr lang="kk-KZ" sz="1400" b="1" dirty="0"/>
              <a:t>Сапалық зерттеу</a:t>
            </a:r>
          </a:p>
          <a:p>
            <a:r>
              <a:rPr lang="kk-KZ" sz="1400" dirty="0"/>
              <a:t>Сапалық зерттеу – </a:t>
            </a:r>
            <a:r>
              <a:rPr lang="kk-KZ" sz="1400" b="1" dirty="0"/>
              <a:t>құбылыстардың сапалық ерекшеліктерін</a:t>
            </a:r>
            <a:r>
              <a:rPr lang="kk-KZ" sz="1400" dirty="0"/>
              <a:t> зерттеуге бағытталған. Бұл зерттеу адамның мінез-құлқын, сезімдерін, пікірлерін, себептерін терең түсінуге мүмкіндік береді.</a:t>
            </a:r>
          </a:p>
          <a:p>
            <a:r>
              <a:rPr lang="ru-KZ" sz="1400" dirty="0"/>
              <a:t>✅ </a:t>
            </a:r>
            <a:r>
              <a:rPr lang="kk-KZ" sz="1400" b="1" dirty="0"/>
              <a:t>Ерекшеліктері: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Санмен емес, сипаттамалық талдау;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Терең сұхбаттар, бақылау, мәтіндік талдау қолдану;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Зерттеу нәтижелері субъективті және интерпретацияға негізделген;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Негізгі себептер мен мотивацияларды түсінуге бағытталған.</a:t>
            </a:r>
          </a:p>
          <a:p>
            <a:r>
              <a:rPr lang="ru-KZ" sz="1400" dirty="0"/>
              <a:t>✅ </a:t>
            </a:r>
            <a:r>
              <a:rPr lang="kk-KZ" sz="1400" b="1" dirty="0"/>
              <a:t>Мысалдар: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Адамдардың белгілі бір брендке деген көзқарасын зерттеу;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Белгілі бір фильм көрермендерге қандай әсер қалдырғанын талдау;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Оқушылардың мектеп бағдарламасына деген көзқарасын зерттеу.</a:t>
            </a:r>
          </a:p>
          <a:p>
            <a:r>
              <a:rPr lang="kk-KZ" sz="1400" b="1" dirty="0"/>
              <a:t>Қорытынды: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Сандық зерттеу</a:t>
            </a:r>
            <a:r>
              <a:rPr lang="kk-KZ" sz="1400" dirty="0"/>
              <a:t> нақты өлшенетін деректерге сүйенсе,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Сапалық зерттеу</a:t>
            </a:r>
            <a:r>
              <a:rPr lang="kk-KZ" sz="1400" dirty="0"/>
              <a:t> құбылыстың терең мағынасын зерттеуге бағытталады.</a:t>
            </a:r>
          </a:p>
          <a:p>
            <a:r>
              <a:rPr lang="kk-KZ" sz="1400" dirty="0"/>
              <a:t>Көп жағдайда, зерттеушілер </a:t>
            </a:r>
            <a:r>
              <a:rPr lang="kk-KZ" sz="1400" b="1" dirty="0"/>
              <a:t>екі әдісті біріктіріп</a:t>
            </a:r>
            <a:r>
              <a:rPr lang="kk-KZ" sz="1400" dirty="0"/>
              <a:t>, жан-жақты талдау жүргізеді.</a:t>
            </a:r>
          </a:p>
        </p:txBody>
      </p:sp>
    </p:spTree>
    <p:extLst>
      <p:ext uri="{BB962C8B-B14F-4D97-AF65-F5344CB8AC3E}">
        <p14:creationId xmlns:p14="http://schemas.microsoft.com/office/powerpoint/2010/main" val="68506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4E0FF-0A5A-6B04-CAC8-5578F9291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18BBB9-BB59-9BDD-29E6-A21A87319A6F}"/>
              </a:ext>
            </a:extLst>
          </p:cNvPr>
          <p:cNvSpPr txBox="1"/>
          <p:nvPr/>
        </p:nvSpPr>
        <p:spPr>
          <a:xfrm>
            <a:off x="6096000" y="369332"/>
            <a:ext cx="587692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/>
              <a:t>Тұжырымдамалық (концептуалды) зерттеу</a:t>
            </a:r>
            <a:r>
              <a:rPr lang="kk-KZ" sz="1600" dirty="0"/>
              <a:t> – белгілі бір </a:t>
            </a:r>
            <a:r>
              <a:rPr lang="kk-KZ" sz="1600" b="1" dirty="0"/>
              <a:t>абстрактілі идеяларға немесе теорияға</a:t>
            </a:r>
            <a:r>
              <a:rPr lang="kk-KZ" sz="1600" dirty="0"/>
              <a:t> негізделген зерттеу түрі. Мұндай зерттеулер көбінесе философтар мен ойшылдар жаңа ұғымдарды дамыту немесе бар теорияларды қайта қарау үшін қолданады.</a:t>
            </a:r>
          </a:p>
          <a:p>
            <a:r>
              <a:rPr lang="kk-KZ" sz="1600" dirty="0"/>
              <a:t>Ал </a:t>
            </a:r>
            <a:r>
              <a:rPr lang="kk-KZ" sz="1600" b="1" dirty="0"/>
              <a:t>эксперименттік (немесе эмпирикалық) зерттеу</a:t>
            </a:r>
            <a:r>
              <a:rPr lang="kk-KZ" sz="1600" dirty="0"/>
              <a:t> – тек </a:t>
            </a:r>
            <a:r>
              <a:rPr lang="kk-KZ" sz="1600" b="1" dirty="0"/>
              <a:t>бақылау мен тәжірибеге</a:t>
            </a:r>
            <a:r>
              <a:rPr lang="kk-KZ" sz="1600" dirty="0"/>
              <a:t> сүйенеді және көбінесе жүйелі теориялық негізге көп мән бермейді. Бұл деректерге негізделген зерттеу әдісі болып табылады, және оның қорытындылары </a:t>
            </a:r>
            <a:r>
              <a:rPr lang="kk-KZ" sz="1600" b="1" dirty="0"/>
              <a:t>бақылау немесе тәжірибе арқылы тексерілуі мүмкін</a:t>
            </a:r>
            <a:r>
              <a:rPr lang="kk-KZ" sz="1600" dirty="0"/>
              <a:t>.</a:t>
            </a:r>
          </a:p>
          <a:p>
            <a:r>
              <a:rPr lang="kk-KZ" sz="1600" dirty="0"/>
              <a:t>Мұндай зерттеулерде зерттеуші:</a:t>
            </a:r>
          </a:p>
          <a:p>
            <a:pPr>
              <a:buFont typeface="+mj-lt"/>
              <a:buAutoNum type="arabicPeriod"/>
            </a:pPr>
            <a:r>
              <a:rPr lang="kk-KZ" sz="1600" dirty="0"/>
              <a:t>Фактілерді </a:t>
            </a:r>
            <a:r>
              <a:rPr lang="kk-KZ" sz="1600" b="1" dirty="0"/>
              <a:t>тікелей бастапқы көздерден</a:t>
            </a:r>
            <a:r>
              <a:rPr lang="kk-KZ" sz="1600" dirty="0"/>
              <a:t> алуы керек.</a:t>
            </a:r>
          </a:p>
          <a:p>
            <a:pPr>
              <a:buFont typeface="+mj-lt"/>
              <a:buAutoNum type="arabicPeriod"/>
            </a:pPr>
            <a:r>
              <a:rPr lang="kk-KZ" sz="1600" dirty="0"/>
              <a:t>Қажетті ақпаратты алу үшін белгілі бір әрекеттерді орындап, деректер жинауы қажет.</a:t>
            </a:r>
          </a:p>
          <a:p>
            <a:pPr>
              <a:buFont typeface="+mj-lt"/>
              <a:buAutoNum type="arabicPeriod"/>
            </a:pPr>
            <a:r>
              <a:rPr lang="kk-KZ" sz="1600" b="1" dirty="0"/>
              <a:t>Алдын ала гипотеза</a:t>
            </a:r>
            <a:r>
              <a:rPr lang="kk-KZ" sz="1600" dirty="0"/>
              <a:t> (болжамды нәтиже) ұсынуы керек.</a:t>
            </a:r>
          </a:p>
          <a:p>
            <a:pPr>
              <a:buFont typeface="+mj-lt"/>
              <a:buAutoNum type="arabicPeriod"/>
            </a:pPr>
            <a:r>
              <a:rPr lang="kk-KZ" sz="1600" dirty="0"/>
              <a:t>Жеткілікті </a:t>
            </a:r>
            <a:r>
              <a:rPr lang="kk-KZ" sz="1600" b="1" dirty="0"/>
              <a:t>мәліметтер жинап</a:t>
            </a:r>
            <a:r>
              <a:rPr lang="kk-KZ" sz="1600" dirty="0"/>
              <a:t>, гипотезаны </a:t>
            </a:r>
            <a:r>
              <a:rPr lang="kk-KZ" sz="1600" b="1" dirty="0"/>
              <a:t>растау немесе жоққа шығару</a:t>
            </a:r>
            <a:r>
              <a:rPr lang="kk-KZ" sz="1600" dirty="0"/>
              <a:t> қажет.</a:t>
            </a:r>
          </a:p>
          <a:p>
            <a:pPr>
              <a:buFont typeface="+mj-lt"/>
              <a:buAutoNum type="arabicPeriod"/>
            </a:pPr>
            <a:r>
              <a:rPr lang="kk-KZ" sz="1600" dirty="0"/>
              <a:t>Белгілі бір </a:t>
            </a:r>
            <a:r>
              <a:rPr lang="kk-KZ" sz="1600" b="1" dirty="0"/>
              <a:t>эксперименттік дизайнды</a:t>
            </a:r>
            <a:r>
              <a:rPr lang="kk-KZ" sz="1600" dirty="0"/>
              <a:t> әзірлейді, мұнда айнымалыларды басқарып, біреуін өзгерту арқылы оның әсерін зерттейді.</a:t>
            </a:r>
          </a:p>
          <a:p>
            <a:r>
              <a:rPr lang="kk-KZ" sz="1600" dirty="0"/>
              <a:t>Эксперименттік (эмпирикалық) зерттеу </a:t>
            </a:r>
            <a:r>
              <a:rPr lang="kk-KZ" sz="1600" b="1" dirty="0"/>
              <a:t>айнымалылардың бір-біріне әсерін дәлелдеуге бағытталған</a:t>
            </a:r>
            <a:r>
              <a:rPr lang="kk-KZ" sz="1600" dirty="0"/>
              <a:t>. Қазіргі ғылымда </a:t>
            </a:r>
            <a:r>
              <a:rPr lang="kk-KZ" sz="1600" b="1" dirty="0"/>
              <a:t>эксперименттік зерттеу арқылы алынған дәлелдер – кез келген гипотезаны қолдаудың ең мықты әдісі</a:t>
            </a:r>
            <a:r>
              <a:rPr lang="kk-KZ" sz="1600" dirty="0"/>
              <a:t> болып саналады.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7744D2-7E76-E260-4F0D-FAC63F5E15AF}"/>
              </a:ext>
            </a:extLst>
          </p:cNvPr>
          <p:cNvSpPr txBox="1"/>
          <p:nvPr/>
        </p:nvSpPr>
        <p:spPr>
          <a:xfrm>
            <a:off x="2521769" y="0"/>
            <a:ext cx="814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Тұжырымдамалық</a:t>
            </a:r>
            <a:r>
              <a:rPr lang="ru-RU" b="1" dirty="0"/>
              <a:t> </a:t>
            </a:r>
            <a:r>
              <a:rPr lang="ru-RU" b="1" dirty="0" err="1"/>
              <a:t>және</a:t>
            </a:r>
            <a:r>
              <a:rPr lang="ru-RU" b="1" dirty="0"/>
              <a:t> </a:t>
            </a:r>
            <a:r>
              <a:rPr lang="ru-RU" b="1" dirty="0" err="1"/>
              <a:t>эксперименттік</a:t>
            </a:r>
            <a:r>
              <a:rPr lang="ru-RU" b="1" dirty="0"/>
              <a:t> (</a:t>
            </a:r>
            <a:r>
              <a:rPr lang="ru-RU" b="1" dirty="0" err="1"/>
              <a:t>немесе</a:t>
            </a:r>
            <a:r>
              <a:rPr lang="ru-RU" b="1" dirty="0"/>
              <a:t> </a:t>
            </a:r>
            <a:r>
              <a:rPr lang="ru-RU" b="1" dirty="0" err="1"/>
              <a:t>эмпирикалық</a:t>
            </a:r>
            <a:r>
              <a:rPr lang="ru-RU" b="1" dirty="0"/>
              <a:t>) </a:t>
            </a:r>
            <a:r>
              <a:rPr lang="ru-RU" b="1" dirty="0" err="1"/>
              <a:t>зерттеу</a:t>
            </a:r>
            <a:endParaRPr lang="ru-KZ" b="1" dirty="0"/>
          </a:p>
        </p:txBody>
      </p:sp>
      <p:pic>
        <p:nvPicPr>
          <p:cNvPr id="7" name="Рисунок 6" descr="Изображение выглядит как текст, Человеческое лицо, человек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DAABFBE1-50E3-6D6C-D15E-93A4EF569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6" y="659368"/>
            <a:ext cx="576262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59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5D2E1-11F7-39DA-3259-EAEDD1E8E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58C87E-E339-B934-9103-03C8B9D9D66F}"/>
              </a:ext>
            </a:extLst>
          </p:cNvPr>
          <p:cNvSpPr txBox="1"/>
          <p:nvPr/>
        </p:nvSpPr>
        <p:spPr>
          <a:xfrm>
            <a:off x="3712393" y="66675"/>
            <a:ext cx="424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Зерттеуге қалай жақындау керек?</a:t>
            </a:r>
            <a:endParaRPr lang="ru-KZ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5759BC-C0B1-0A18-0BCE-6DEA5F269F8C}"/>
              </a:ext>
            </a:extLst>
          </p:cNvPr>
          <p:cNvSpPr txBox="1"/>
          <p:nvPr/>
        </p:nvSpPr>
        <p:spPr>
          <a:xfrm>
            <a:off x="114300" y="626507"/>
            <a:ext cx="117729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/>
              <a:t>Жоғарыда айтылған талқылаулардан зерттеудің екі негізгі әдісі бар екені анық: </a:t>
            </a:r>
            <a:r>
              <a:rPr lang="kk-KZ" sz="1600" b="1" dirty="0"/>
              <a:t>сандық (</a:t>
            </a:r>
            <a:r>
              <a:rPr lang="en-US" sz="1600" b="1" dirty="0"/>
              <a:t>quantitative) </a:t>
            </a:r>
            <a:r>
              <a:rPr lang="kk-KZ" sz="1600" b="1" dirty="0"/>
              <a:t>және сапалық (</a:t>
            </a:r>
            <a:r>
              <a:rPr lang="en-US" sz="1600" b="1" dirty="0"/>
              <a:t>qualitative) </a:t>
            </a:r>
            <a:r>
              <a:rPr lang="kk-KZ" sz="1600" b="1" dirty="0"/>
              <a:t>әдіс</a:t>
            </a:r>
            <a:r>
              <a:rPr lang="kk-KZ" sz="1600" dirty="0"/>
              <a:t>.</a:t>
            </a:r>
          </a:p>
          <a:p>
            <a:r>
              <a:rPr lang="kk-KZ" sz="1600" b="1" dirty="0"/>
              <a:t>Сандық әдіс</a:t>
            </a:r>
          </a:p>
          <a:p>
            <a:r>
              <a:rPr lang="kk-KZ" sz="1600" dirty="0"/>
              <a:t>Сандық әдіс – </a:t>
            </a:r>
            <a:r>
              <a:rPr lang="kk-KZ" sz="1600" b="1" dirty="0"/>
              <a:t>сандық түрде ұсынылатын деректерді жинап</a:t>
            </a:r>
            <a:r>
              <a:rPr lang="kk-KZ" sz="1600" dirty="0"/>
              <a:t>, оларды формалды және қатаң түрде талдауға мүмкіндік береді. Бұл әдіс үш негізгі кіші топқа бөлінеді:</a:t>
            </a:r>
          </a:p>
          <a:p>
            <a:pPr>
              <a:buFont typeface="+mj-lt"/>
              <a:buAutoNum type="arabicPeriod"/>
            </a:pPr>
            <a:r>
              <a:rPr lang="kk-KZ" sz="1600" b="1" dirty="0"/>
              <a:t>Инференциалды (қорытынды) әдіс</a:t>
            </a:r>
            <a:r>
              <a:rPr lang="kk-KZ" sz="1600" dirty="0"/>
              <a:t> – зерттеудің бұл түрі </a:t>
            </a:r>
            <a:r>
              <a:rPr lang="kk-KZ" sz="1600" b="1" dirty="0"/>
              <a:t>халықтың сипаттамалары мен өзара байланыстарын анықтау үшін мәліметтер базасын құруға</a:t>
            </a:r>
            <a:r>
              <a:rPr lang="kk-KZ" sz="1600" dirty="0"/>
              <a:t> бағытталған. Бұл әдетте сауалнама түріндегі зерттеулерге негізделеді, онда </a:t>
            </a:r>
            <a:r>
              <a:rPr lang="kk-KZ" sz="1600" b="1" dirty="0"/>
              <a:t>популяцияның белгілі бір үлгісі зерттеліп</a:t>
            </a:r>
            <a:r>
              <a:rPr lang="kk-KZ" sz="1600" dirty="0"/>
              <a:t>, содан кейін осы сипаттамалардың бүкіл популяцияға тән екендігі туралы қорытынды жасалады.</a:t>
            </a:r>
          </a:p>
          <a:p>
            <a:pPr>
              <a:buFont typeface="+mj-lt"/>
              <a:buAutoNum type="arabicPeriod"/>
            </a:pPr>
            <a:r>
              <a:rPr lang="kk-KZ" sz="1600" b="1" dirty="0"/>
              <a:t>Эксперименттік әдіс</a:t>
            </a:r>
            <a:r>
              <a:rPr lang="kk-KZ" sz="1600" dirty="0"/>
              <a:t> – зерттеу ортасын </a:t>
            </a:r>
            <a:r>
              <a:rPr lang="kk-KZ" sz="1600" b="1" dirty="0"/>
              <a:t>қатаң бақылауға алу</a:t>
            </a:r>
            <a:r>
              <a:rPr lang="kk-KZ" sz="1600" dirty="0"/>
              <a:t> арқылы сипатталады. Бұл әдісте </a:t>
            </a:r>
            <a:r>
              <a:rPr lang="kk-KZ" sz="1600" b="1" dirty="0"/>
              <a:t>кейбір айнымалылар өзгертіліп, олардың басқа айнымалыларға әсері зерттеледі</a:t>
            </a:r>
            <a:r>
              <a:rPr lang="kk-KZ" sz="1600" dirty="0"/>
              <a:t>.</a:t>
            </a:r>
          </a:p>
          <a:p>
            <a:pPr>
              <a:buFont typeface="+mj-lt"/>
              <a:buAutoNum type="arabicPeriod"/>
            </a:pPr>
            <a:r>
              <a:rPr lang="kk-KZ" sz="1600" b="1" dirty="0"/>
              <a:t>Модельдеу (симуляция) әдісі</a:t>
            </a:r>
            <a:r>
              <a:rPr lang="kk-KZ" sz="1600" dirty="0"/>
              <a:t> – </a:t>
            </a:r>
            <a:r>
              <a:rPr lang="kk-KZ" sz="1600" b="1" dirty="0"/>
              <a:t>жасанды орта құрып, қажетті ақпарат пен мәліметтерді генерациялауды</a:t>
            </a:r>
            <a:r>
              <a:rPr lang="kk-KZ" sz="1600" dirty="0"/>
              <a:t> қамтиды. Бұл әдіс </a:t>
            </a:r>
            <a:r>
              <a:rPr lang="kk-KZ" sz="1600" b="1" dirty="0"/>
              <a:t>жүйенің немесе оның ішкі жүйесінің динамикалық мінез-құлқын бақылуға</a:t>
            </a:r>
            <a:r>
              <a:rPr lang="kk-KZ" sz="1600" dirty="0"/>
              <a:t> мүмкіндік береді. Бастапқы шарттардың, параметрлер мен сыртқы айнымалылардың мәндері берілгенде, </a:t>
            </a:r>
            <a:r>
              <a:rPr lang="kk-KZ" sz="1600" b="1" dirty="0"/>
              <a:t>үдерістің уақыт өте келе қалай өзгеретінін зерттеу үшін симуляция жүргізіледі</a:t>
            </a:r>
            <a:r>
              <a:rPr lang="kk-KZ" sz="1600" dirty="0"/>
              <a:t>. Сонымен қатар, </a:t>
            </a:r>
            <a:r>
              <a:rPr lang="kk-KZ" sz="1600" b="1" dirty="0"/>
              <a:t>модельдеу болашақ жағдайларды болжауға және талдауға пайдалы</a:t>
            </a:r>
            <a:r>
              <a:rPr lang="kk-KZ" sz="1600" dirty="0"/>
              <a:t>.</a:t>
            </a:r>
          </a:p>
          <a:p>
            <a:r>
              <a:rPr lang="kk-KZ" sz="1600" b="1" dirty="0"/>
              <a:t>Сапалық әдіс</a:t>
            </a:r>
          </a:p>
          <a:p>
            <a:r>
              <a:rPr lang="kk-KZ" sz="1600" dirty="0"/>
              <a:t>Сапалық әдіс – </a:t>
            </a:r>
            <a:r>
              <a:rPr lang="kk-KZ" sz="1600" b="1" dirty="0"/>
              <a:t>адамдардың көзқарастарын, пікірлерін және мінез-құлқын субъективті бағалауға бағытталған</a:t>
            </a:r>
            <a:r>
              <a:rPr lang="kk-KZ" sz="1600" dirty="0"/>
              <a:t>. Мұндай зерттеу зерттеушінің </a:t>
            </a:r>
            <a:r>
              <a:rPr lang="kk-KZ" sz="1600" b="1" dirty="0"/>
              <a:t>түсінігі мен бақылауына</a:t>
            </a:r>
            <a:r>
              <a:rPr lang="kk-KZ" sz="1600" dirty="0"/>
              <a:t> негізделеді. Бұл әдісте алынған нәтижелер </a:t>
            </a:r>
            <a:r>
              <a:rPr lang="kk-KZ" sz="1600" b="1" dirty="0"/>
              <a:t>сандық мәліметтер түрінде ұсынылмауы мүмкін немесе сандық талдаудың қатаң ережелеріне бағынбайды</a:t>
            </a:r>
            <a:r>
              <a:rPr lang="kk-KZ" sz="1600" dirty="0"/>
              <a:t>.</a:t>
            </a:r>
          </a:p>
          <a:p>
            <a:r>
              <a:rPr lang="kk-KZ" sz="1600" dirty="0"/>
              <a:t>Сапалық зерттеуде жиі қолданылатын әдістер: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Фокус-топтармен сұхбат</a:t>
            </a:r>
            <a:endParaRPr lang="kk-K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Проективтік әдістер</a:t>
            </a:r>
            <a:endParaRPr lang="kk-K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Тереңдетілген сұхбаттар</a:t>
            </a:r>
            <a:endParaRPr lang="kk-KZ" sz="1600" dirty="0"/>
          </a:p>
          <a:p>
            <a:r>
              <a:rPr lang="kk-KZ" sz="1600" dirty="0"/>
              <a:t>Бұл әдістер кейінгі тарауларда толығырақ түсіндіріледі. </a:t>
            </a:r>
            <a:r>
              <a:rPr lang="kk-KZ" sz="1600" b="1" dirty="0"/>
              <a:t>Инженерлік зерттеулерде бұл әдістер сирек қолданылады</a:t>
            </a:r>
            <a:r>
              <a:rPr lang="kk-KZ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443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04A89-09DA-63AE-A1C1-A5A5C0AB6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2E2670-E22C-75E9-EA22-796E25CFEFD5}"/>
              </a:ext>
            </a:extLst>
          </p:cNvPr>
          <p:cNvSpPr txBox="1"/>
          <p:nvPr/>
        </p:nvSpPr>
        <p:spPr>
          <a:xfrm>
            <a:off x="4845869" y="95562"/>
            <a:ext cx="231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Зерттеудің маңызы</a:t>
            </a:r>
            <a:endParaRPr lang="ru-KZ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976D7-76BA-885B-D140-4B583179A117}"/>
              </a:ext>
            </a:extLst>
          </p:cNvPr>
          <p:cNvSpPr txBox="1"/>
          <p:nvPr/>
        </p:nvSpPr>
        <p:spPr>
          <a:xfrm>
            <a:off x="6010275" y="797510"/>
            <a:ext cx="56959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/>
              <a:t>Зерттеудің маңызын әртүрлі адамдардың көзқарасы тұрғысынан қарастыруға болады: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Магистранттар мен докторанттар үшін</a:t>
            </a:r>
            <a:r>
              <a:rPr lang="kk-KZ" sz="1600" dirty="0"/>
              <a:t> зерттеу – бұл </a:t>
            </a:r>
            <a:r>
              <a:rPr lang="kk-KZ" sz="1600" b="1" dirty="0"/>
              <a:t>мансаптық өсуге мүмкіндік немесе қоғамда жоғары мәртебеге жетудің жолы</a:t>
            </a:r>
            <a:r>
              <a:rPr lang="kk-KZ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Зерттеу әдістерімен айналысатын мамандар үшін</a:t>
            </a:r>
            <a:r>
              <a:rPr lang="kk-KZ" sz="1600" dirty="0"/>
              <a:t> зерттеу – </a:t>
            </a:r>
            <a:r>
              <a:rPr lang="kk-KZ" sz="1600" b="1" dirty="0"/>
              <a:t>табыстың көзі</a:t>
            </a:r>
            <a:r>
              <a:rPr lang="kk-KZ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Философтар мен ойшылдар үшін</a:t>
            </a:r>
            <a:r>
              <a:rPr lang="kk-KZ" sz="1600" dirty="0"/>
              <a:t> зерттеу – </a:t>
            </a:r>
            <a:r>
              <a:rPr lang="kk-KZ" sz="1600" b="1" dirty="0"/>
              <a:t>жаңа идеялар мен түсініктердің пайда болуына себепші құрал</a:t>
            </a:r>
            <a:r>
              <a:rPr lang="kk-KZ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Әдебиет саласындағы шығармашылық адамдар үшін</a:t>
            </a:r>
            <a:r>
              <a:rPr lang="kk-KZ" sz="1600" dirty="0"/>
              <a:t> зерттеу – </a:t>
            </a:r>
            <a:r>
              <a:rPr lang="kk-KZ" sz="1600" b="1" dirty="0"/>
              <a:t>жаңа стильдерді дамыту және креативті жұмыстар жасау тәсілі</a:t>
            </a:r>
            <a:r>
              <a:rPr lang="kk-KZ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Талдаушылар мен интеллектуалдар үшін</a:t>
            </a:r>
            <a:r>
              <a:rPr lang="kk-KZ" sz="1600" dirty="0"/>
              <a:t> зерттеу – </a:t>
            </a:r>
            <a:r>
              <a:rPr lang="kk-KZ" sz="1600" b="1" dirty="0"/>
              <a:t>жаңа теорияларды қалыптастыруға мүмкіндік беретін құрал</a:t>
            </a:r>
            <a:r>
              <a:rPr lang="kk-KZ" sz="1600" dirty="0"/>
              <a:t>.</a:t>
            </a:r>
          </a:p>
          <a:p>
            <a:r>
              <a:rPr lang="kk-KZ" sz="1600" dirty="0"/>
              <a:t>Осылайша, зерттеу – </a:t>
            </a:r>
            <a:r>
              <a:rPr lang="kk-KZ" sz="1600" b="1" dirty="0"/>
              <a:t>білім көзі ғана емес, сонымен қатар бизнес, мемлекеттік басқару және әлеуметтік мәселелерді шешудің маңызды нұсқаулығы</a:t>
            </a:r>
            <a:r>
              <a:rPr lang="kk-KZ" sz="1600" dirty="0"/>
              <a:t>. Сонымен қатар, бұл </a:t>
            </a:r>
            <a:r>
              <a:rPr lang="kk-KZ" sz="1600" b="1" dirty="0"/>
              <a:t>өз саласындағы жаңа жетістіктерді терең түсінуге мүмкіндік беретін формалды дайындықтың бір түрі</a:t>
            </a:r>
            <a:r>
              <a:rPr lang="kk-KZ" sz="1600" dirty="0"/>
              <a:t>.</a:t>
            </a:r>
          </a:p>
        </p:txBody>
      </p:sp>
      <p:pic>
        <p:nvPicPr>
          <p:cNvPr id="8" name="Рисунок 7" descr="Изображение выглядит как человек, снимок экрана, одежд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80B2863-6B3D-B218-F7B9-5FED60488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9" y="797510"/>
            <a:ext cx="5345723" cy="53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97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62B23-428A-4E14-4A78-60A87E29A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685CCE-D8FF-3CA8-D3AA-0D19493DD2F5}"/>
              </a:ext>
            </a:extLst>
          </p:cNvPr>
          <p:cNvSpPr txBox="1"/>
          <p:nvPr/>
        </p:nvSpPr>
        <p:spPr>
          <a:xfrm>
            <a:off x="0" y="257175"/>
            <a:ext cx="1219200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300" dirty="0"/>
              <a:t>Осы кезеңде </a:t>
            </a:r>
            <a:r>
              <a:rPr lang="kk-KZ" sz="1300" b="1" dirty="0"/>
              <a:t>зерттеу әдістері</a:t>
            </a:r>
            <a:r>
              <a:rPr lang="kk-KZ" sz="1300" dirty="0"/>
              <a:t> мен </a:t>
            </a:r>
            <a:r>
              <a:rPr lang="kk-KZ" sz="1300" b="1" dirty="0"/>
              <a:t>зерттеу әдіснамасының</a:t>
            </a:r>
            <a:r>
              <a:rPr lang="kk-KZ" sz="1300" dirty="0"/>
              <a:t> арасындағы айырмашылықты түсіндіру орынды болмақ.</a:t>
            </a:r>
          </a:p>
          <a:p>
            <a:r>
              <a:rPr lang="kk-KZ" sz="1300" b="1" dirty="0"/>
              <a:t>Зерттеу әдістері</a:t>
            </a:r>
            <a:r>
              <a:rPr lang="kk-KZ" sz="1300" dirty="0"/>
              <a:t> – бұл </a:t>
            </a:r>
            <a:r>
              <a:rPr lang="kk-KZ" sz="1300" b="1" dirty="0"/>
              <a:t>зерттеу жүргізу үшін қолданылатын барлық әдістер мен техникалар</a:t>
            </a:r>
            <a:r>
              <a:rPr lang="kk-KZ" sz="1300" dirty="0"/>
              <a:t> жиынтығы. Яғни, </a:t>
            </a:r>
            <a:r>
              <a:rPr lang="kk-KZ" sz="1300" b="1" dirty="0"/>
              <a:t>зерттеушілер зерттеуді жүргізу үшін қолданатын тәсілдер</a:t>
            </a:r>
            <a:r>
              <a:rPr lang="kk-KZ" sz="1300" dirty="0"/>
              <a:t> зерттеу әдістері болып табылады.</a:t>
            </a:r>
          </a:p>
          <a:p>
            <a:r>
              <a:rPr lang="kk-KZ" sz="1300" dirty="0"/>
              <a:t>Зерттеу әдістерін </a:t>
            </a:r>
            <a:r>
              <a:rPr lang="kk-KZ" sz="1300" b="1" dirty="0"/>
              <a:t>үш негізгі топқа</a:t>
            </a:r>
            <a:r>
              <a:rPr lang="kk-KZ" sz="1300" dirty="0"/>
              <a:t> бөлуге болады:</a:t>
            </a:r>
          </a:p>
          <a:p>
            <a:pPr>
              <a:buFont typeface="+mj-lt"/>
              <a:buAutoNum type="arabicPeriod"/>
            </a:pPr>
            <a:r>
              <a:rPr lang="kk-KZ" sz="1300" b="1" dirty="0"/>
              <a:t>Деректерді жинау әдістері</a:t>
            </a:r>
            <a:r>
              <a:rPr lang="kk-KZ" sz="1300" dirty="0"/>
              <a:t> – бұл топқа </a:t>
            </a:r>
            <a:r>
              <a:rPr lang="kk-KZ" sz="1300" b="1" dirty="0"/>
              <a:t>қажетті деректер жетіспейтін жағдайда қолданылатын әдістер</a:t>
            </a:r>
            <a:r>
              <a:rPr lang="kk-KZ" sz="1300" dirty="0"/>
              <a:t> жатады. Бұл әдістер зерттеу барысында ақпаратты алу үшін қолданылады.</a:t>
            </a:r>
          </a:p>
          <a:p>
            <a:pPr>
              <a:buFont typeface="+mj-lt"/>
              <a:buAutoNum type="arabicPeriod"/>
            </a:pPr>
            <a:r>
              <a:rPr lang="kk-KZ" sz="1300" b="1" dirty="0"/>
              <a:t>Математикалық/статистикалық әдістер</a:t>
            </a:r>
            <a:r>
              <a:rPr lang="kk-KZ" sz="1300" dirty="0"/>
              <a:t> – бұл әдістер </a:t>
            </a:r>
            <a:r>
              <a:rPr lang="kk-KZ" sz="1300" b="1" dirty="0"/>
              <a:t>жинақталған деректер мен белгісіз айнымалылар арасындағы байланыстарды анықтау үшін</a:t>
            </a:r>
            <a:r>
              <a:rPr lang="kk-KZ" sz="1300" dirty="0"/>
              <a:t> қолданылады.</a:t>
            </a:r>
          </a:p>
          <a:p>
            <a:pPr>
              <a:buFont typeface="+mj-lt"/>
              <a:buAutoNum type="arabicPeriod"/>
            </a:pPr>
            <a:r>
              <a:rPr lang="kk-KZ" sz="1300" b="1" dirty="0"/>
              <a:t>Нәтижелердің дәлдігін бағалау әдістері</a:t>
            </a:r>
            <a:r>
              <a:rPr lang="kk-KZ" sz="1300" dirty="0"/>
              <a:t> – бұл әдістер зерттеуден алынған нәтижелердің </a:t>
            </a:r>
            <a:r>
              <a:rPr lang="kk-KZ" sz="1300" b="1" dirty="0"/>
              <a:t>дұрыстығын бағалау</a:t>
            </a:r>
            <a:r>
              <a:rPr lang="kk-KZ" sz="1300" dirty="0"/>
              <a:t> үшін қолданылады.</a:t>
            </a:r>
          </a:p>
          <a:p>
            <a:r>
              <a:rPr lang="kk-KZ" sz="1300" dirty="0"/>
              <a:t>Жоғарыда аталған </a:t>
            </a:r>
            <a:r>
              <a:rPr lang="kk-KZ" sz="1300" b="1" dirty="0"/>
              <a:t>екінші және үшінші топтағы әдістер</a:t>
            </a:r>
            <a:r>
              <a:rPr lang="kk-KZ" sz="1300" dirty="0"/>
              <a:t> әдетте </a:t>
            </a:r>
            <a:r>
              <a:rPr lang="kk-KZ" sz="1300" b="1" dirty="0"/>
              <a:t>зерттеудің талдамалық құралдары</a:t>
            </a:r>
            <a:r>
              <a:rPr lang="kk-KZ" sz="1300" dirty="0"/>
              <a:t> ретінде қарастырылады.</a:t>
            </a:r>
          </a:p>
          <a:p>
            <a:r>
              <a:rPr lang="kk-KZ" sz="1300" b="1" dirty="0"/>
              <a:t>Зерттеу әдіснамасы дегеніміз не?</a:t>
            </a:r>
          </a:p>
          <a:p>
            <a:r>
              <a:rPr lang="kk-KZ" sz="1300" b="1" dirty="0"/>
              <a:t>Зерттеу әдіснамасы</a:t>
            </a:r>
            <a:r>
              <a:rPr lang="kk-KZ" sz="1300" dirty="0"/>
              <a:t> – </a:t>
            </a:r>
            <a:r>
              <a:rPr lang="kk-KZ" sz="1300" b="1" dirty="0"/>
              <a:t>зерттеу мәселесін жүйелі түрде шешудің жолы</a:t>
            </a:r>
            <a:r>
              <a:rPr lang="kk-KZ" sz="1300" dirty="0"/>
              <a:t>. Бұл </a:t>
            </a:r>
            <a:r>
              <a:rPr lang="kk-KZ" sz="1300" b="1" dirty="0"/>
              <a:t>ғылыми зерттеудің қалай жүргізілетінін зерттейтін ғылым</a:t>
            </a:r>
            <a:r>
              <a:rPr lang="kk-KZ" sz="1300" dirty="0"/>
              <a:t> ретінде түсіндіріледі.</a:t>
            </a:r>
          </a:p>
          <a:p>
            <a:r>
              <a:rPr lang="kk-KZ" sz="1300" dirty="0"/>
              <a:t>Зерттеу әдіснамасы зерттеуші қолданатын </a:t>
            </a:r>
            <a:r>
              <a:rPr lang="kk-KZ" sz="1300" b="1" dirty="0"/>
              <a:t>түрлі қадамдарды</a:t>
            </a:r>
            <a:r>
              <a:rPr lang="kk-KZ" sz="1300" dirty="0"/>
              <a:t> қамтиды және осы қадамдардың </a:t>
            </a:r>
            <a:r>
              <a:rPr lang="kk-KZ" sz="1300" b="1" dirty="0"/>
              <a:t>негіздемесін</a:t>
            </a:r>
            <a:r>
              <a:rPr lang="kk-KZ" sz="1300" dirty="0"/>
              <a:t> қарастырады. Зерттеуші тек </a:t>
            </a:r>
            <a:r>
              <a:rPr lang="kk-KZ" sz="1300" b="1" dirty="0"/>
              <a:t>зерттеу әдістерін/техникаларын меңгеріп қана қоймай</a:t>
            </a:r>
            <a:r>
              <a:rPr lang="kk-KZ" sz="1300" dirty="0"/>
              <a:t>, сонымен қатар олардың </a:t>
            </a:r>
            <a:r>
              <a:rPr lang="kk-KZ" sz="1300" b="1" dirty="0"/>
              <a:t>қайсысы қолайлы, қайсысы жарамсыз екенін және олардың мағынасы мен қолданылу себептерін</a:t>
            </a:r>
            <a:r>
              <a:rPr lang="kk-KZ" sz="1300" dirty="0"/>
              <a:t> білуі керек.</a:t>
            </a:r>
          </a:p>
          <a:p>
            <a:r>
              <a:rPr lang="kk-KZ" sz="1300" dirty="0"/>
              <a:t>Мысалы, </a:t>
            </a:r>
            <a:r>
              <a:rPr lang="kk-KZ" sz="1300" b="1" dirty="0"/>
              <a:t>сәулетші ғимаратты жобалау кезінде</a:t>
            </a:r>
            <a:r>
              <a:rPr lang="kk-KZ" sz="1300" dirty="0"/>
              <a:t> өз шешімдерін саналы түрде бағалауы қажет: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300" dirty="0"/>
              <a:t>Ол </a:t>
            </a:r>
            <a:r>
              <a:rPr lang="kk-KZ" sz="1300" b="1" dirty="0"/>
              <a:t>есіктер, терезелер мен желдеткіштердің</a:t>
            </a:r>
            <a:r>
              <a:rPr lang="kk-KZ" sz="1300" dirty="0"/>
              <a:t> өлшемдерін, санын және орналасуын неге солай таңдады?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300" dirty="0"/>
              <a:t>Неге </a:t>
            </a:r>
            <a:r>
              <a:rPr lang="kk-KZ" sz="1300" b="1" dirty="0"/>
              <a:t>белгілі бір құрылыс материалдарын</a:t>
            </a:r>
            <a:r>
              <a:rPr lang="kk-KZ" sz="1300" dirty="0"/>
              <a:t> қолданды, ал басқаларын қолданбады?</a:t>
            </a:r>
          </a:p>
          <a:p>
            <a:r>
              <a:rPr lang="kk-KZ" sz="1300" dirty="0"/>
              <a:t>Дәл сол сияқты, </a:t>
            </a:r>
            <a:r>
              <a:rPr lang="kk-KZ" sz="1300" b="1" dirty="0"/>
              <a:t>зерттеуші де өзінің зерттеу шешімдерін бағалауы</a:t>
            </a:r>
            <a:r>
              <a:rPr lang="kk-KZ" sz="1300" dirty="0"/>
              <a:t> керек. Ол қандай шешімдер қабылданғанын және не себепті сол шешімдер таңдалғанын </a:t>
            </a:r>
            <a:r>
              <a:rPr lang="kk-KZ" sz="1300" b="1" dirty="0"/>
              <a:t>нақты және анық көрсетуі тиіс</a:t>
            </a:r>
            <a:r>
              <a:rPr lang="kk-KZ" sz="1300" dirty="0"/>
              <a:t>, осылайша зерттеу нәтижелері </a:t>
            </a:r>
            <a:r>
              <a:rPr lang="kk-KZ" sz="1300" b="1" dirty="0"/>
              <a:t>басқа зерттеушілер немесе сарапшылар тарапынан да бағалануы мүмкін</a:t>
            </a:r>
            <a:r>
              <a:rPr lang="kk-KZ" sz="1300" dirty="0"/>
              <a:t>.</a:t>
            </a:r>
          </a:p>
          <a:p>
            <a:r>
              <a:rPr lang="kk-KZ" sz="1300" b="1" dirty="0"/>
              <a:t>Зерттеу әдістері мен зерттеу әдіснамасының айырмашылығы</a:t>
            </a:r>
          </a:p>
          <a:p>
            <a:r>
              <a:rPr lang="kk-KZ" sz="1300" dirty="0"/>
              <a:t>Жоғарыда айтылғандардан </a:t>
            </a:r>
            <a:r>
              <a:rPr lang="kk-KZ" sz="1300" b="1" dirty="0"/>
              <a:t>зерттеу әдіснамасының зерттеу әдістерінен ауқымдырақ ұғым</a:t>
            </a:r>
            <a:r>
              <a:rPr lang="kk-KZ" sz="1300" dirty="0"/>
              <a:t> екені түсінікті.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300" b="1" dirty="0"/>
              <a:t>Зерттеу әдістері</a:t>
            </a:r>
            <a:r>
              <a:rPr lang="kk-KZ" sz="1300" dirty="0"/>
              <a:t> – бұл зерттеуде қолданылатын нақты әдістер мен техникалар.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300" b="1" dirty="0"/>
              <a:t>Зерттеу әдіснамасы</a:t>
            </a:r>
            <a:r>
              <a:rPr lang="kk-KZ" sz="1300" dirty="0"/>
              <a:t> – бұл тек әдістерді ғана емес, </a:t>
            </a:r>
            <a:r>
              <a:rPr lang="kk-KZ" sz="1300" b="1" dirty="0"/>
              <a:t>олардың не үшін қолданылғанын және зерттеу барысында қандай логикаға негізделгенін</a:t>
            </a:r>
            <a:r>
              <a:rPr lang="kk-KZ" sz="1300" dirty="0"/>
              <a:t> зерттейтін кең ауқымды ғылым.</a:t>
            </a:r>
          </a:p>
          <a:p>
            <a:r>
              <a:rPr lang="kk-KZ" sz="1300" dirty="0"/>
              <a:t>Зерттеу әдіснамасы зерттеудің әр кезеңіне қатысты келесі сұрақтарға жауап береді: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300" dirty="0"/>
              <a:t>Бұл зерттеу не үшін жүргізілуде?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300" dirty="0"/>
              <a:t>Зерттеу мәселесі қалай анықталды?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300" dirty="0"/>
              <a:t>Гипотеза қандай тәсілмен және не себепті қалыптастырылды?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300" dirty="0"/>
              <a:t>Қандай деректер жиналды және қандай әдіс қолданылды?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300" dirty="0"/>
              <a:t>Деректерді талдаудың қай техникасы қолданылды және неге дәл осы әдіс таңдалды?</a:t>
            </a:r>
          </a:p>
          <a:p>
            <a:r>
              <a:rPr lang="kk-KZ" sz="1300" dirty="0"/>
              <a:t>Осылайша, </a:t>
            </a:r>
            <a:r>
              <a:rPr lang="kk-KZ" sz="1300" b="1" dirty="0"/>
              <a:t>зерттеу әдіснамасы – зерттеу процесінің барлық аспектілерін қарастыратын кешенді тәсіл</a:t>
            </a:r>
            <a:r>
              <a:rPr lang="kk-KZ" sz="1300" dirty="0"/>
              <a:t>, ал </a:t>
            </a:r>
            <a:r>
              <a:rPr lang="kk-KZ" sz="1300" b="1" dirty="0"/>
              <a:t>зерттеу әдістері – зерттеу жүргізу үшін қолданылатын нақты құралдар</a:t>
            </a:r>
            <a:r>
              <a:rPr lang="kk-KZ" sz="1300" dirty="0"/>
              <a:t> болып табылады.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8543D-7128-65E4-AD58-9DF7BE55EBF7}"/>
              </a:ext>
            </a:extLst>
          </p:cNvPr>
          <p:cNvSpPr txBox="1"/>
          <p:nvPr/>
        </p:nvSpPr>
        <p:spPr>
          <a:xfrm>
            <a:off x="2967038" y="-35957"/>
            <a:ext cx="727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Зерттеу әдіснамасы мен зерттеу әдістерінің айырмашылығы</a:t>
            </a:r>
            <a:endParaRPr lang="ru-KZ" b="1" dirty="0"/>
          </a:p>
        </p:txBody>
      </p:sp>
    </p:spTree>
    <p:extLst>
      <p:ext uri="{BB962C8B-B14F-4D97-AF65-F5344CB8AC3E}">
        <p14:creationId xmlns:p14="http://schemas.microsoft.com/office/powerpoint/2010/main" val="16460100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4980</Words>
  <Application>Microsoft Office PowerPoint</Application>
  <PresentationFormat>Широкоэкранный</PresentationFormat>
  <Paragraphs>371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Yerzhan</dc:creator>
  <cp:lastModifiedBy>Yerzhan</cp:lastModifiedBy>
  <cp:revision>39</cp:revision>
  <dcterms:created xsi:type="dcterms:W3CDTF">2025-01-20T17:53:58Z</dcterms:created>
  <dcterms:modified xsi:type="dcterms:W3CDTF">2025-02-03T19:08:24Z</dcterms:modified>
</cp:coreProperties>
</file>